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417" r:id="rId4"/>
    <p:sldId id="258" r:id="rId5"/>
    <p:sldId id="259" r:id="rId6"/>
    <p:sldId id="418" r:id="rId7"/>
    <p:sldId id="266" r:id="rId8"/>
    <p:sldId id="260" r:id="rId9"/>
    <p:sldId id="419" r:id="rId10"/>
    <p:sldId id="267" r:id="rId11"/>
    <p:sldId id="268" r:id="rId12"/>
    <p:sldId id="261" r:id="rId13"/>
    <p:sldId id="262" r:id="rId14"/>
    <p:sldId id="263" r:id="rId15"/>
    <p:sldId id="264" r:id="rId16"/>
    <p:sldId id="269" r:id="rId17"/>
    <p:sldId id="274" r:id="rId18"/>
    <p:sldId id="271" r:id="rId19"/>
    <p:sldId id="265" r:id="rId20"/>
    <p:sldId id="270" r:id="rId21"/>
    <p:sldId id="275" r:id="rId22"/>
    <p:sldId id="278" r:id="rId23"/>
    <p:sldId id="276" r:id="rId24"/>
    <p:sldId id="277" r:id="rId25"/>
    <p:sldId id="279" r:id="rId26"/>
    <p:sldId id="280" r:id="rId27"/>
    <p:sldId id="281" r:id="rId28"/>
    <p:sldId id="282" r:id="rId29"/>
    <p:sldId id="272" r:id="rId30"/>
    <p:sldId id="273" r:id="rId31"/>
    <p:sldId id="404" r:id="rId32"/>
    <p:sldId id="283" r:id="rId33"/>
    <p:sldId id="405" r:id="rId34"/>
    <p:sldId id="407" r:id="rId35"/>
    <p:sldId id="408" r:id="rId36"/>
    <p:sldId id="416" r:id="rId37"/>
    <p:sldId id="415" r:id="rId38"/>
    <p:sldId id="409" r:id="rId39"/>
    <p:sldId id="412" r:id="rId40"/>
    <p:sldId id="414" r:id="rId41"/>
    <p:sldId id="413" r:id="rId42"/>
    <p:sldId id="410" r:id="rId43"/>
    <p:sldId id="40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  <a:srgbClr val="DCDC24"/>
    <a:srgbClr val="729694"/>
    <a:srgbClr val="00CC00"/>
    <a:srgbClr val="BA584E"/>
    <a:srgbClr val="996633"/>
    <a:srgbClr val="DDDDDD"/>
    <a:srgbClr val="6C8875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80396" autoAdjust="0"/>
  </p:normalViewPr>
  <p:slideViewPr>
    <p:cSldViewPr snapToGrid="0">
      <p:cViewPr varScale="1">
        <p:scale>
          <a:sx n="91" d="100"/>
          <a:sy n="91" d="100"/>
        </p:scale>
        <p:origin x="112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C728B-DDBB-433E-AD4D-4087B0974CB5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FD05E-256F-4E9C-A77E-BB46540F1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06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28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03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87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80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43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78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1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9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56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32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70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581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85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01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04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76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26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05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18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23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31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82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357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04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100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771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737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782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910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752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671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41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53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260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746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37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1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60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82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FD05E-256F-4E9C-A77E-BB46540F1F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0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13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F8969-555D-EFA2-436B-831EC7D3E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774E3-B470-4057-AB4F-ADFD72D70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7DE0D-2CD9-0A8A-BB5E-39CCCBBBC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EB27-0A1F-4D76-B42C-19619B93FC1A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77B58-6EBE-F239-C50E-2C0E7D94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7FBC7-B1D9-D617-A998-6D6B05CE0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6228-CCCC-469E-A283-1D26BB3F4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61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7B173-9258-41C6-8161-915BB36C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D668A-5960-5389-44B0-76B6C36BC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AC585-01DF-90F0-2F7F-9EFFED8B5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EB27-0A1F-4D76-B42C-19619B93FC1A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62371-8E33-0FE7-3502-96470A68B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5EEFB-C675-2382-CAE8-F7A7252B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6228-CCCC-469E-A283-1D26BB3F4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00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D372FB-1FD3-DE47-BD8C-F13865000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0DB25-2DD9-8286-C077-1C0288E27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6509E-FF50-B65C-ACC9-F9D4E638C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EB27-0A1F-4D76-B42C-19619B93FC1A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13B58-47D5-0925-AA6E-B3AB3C578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43B42-3652-27C5-6B65-DA7BE2D2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6228-CCCC-469E-A283-1D26BB3F4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18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B2980-5484-F907-55E9-EFFBB39F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292F0-D950-6071-DF9B-A5BC0CE3E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2CEFD-2DDE-EA26-F98B-85F5C464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EB27-0A1F-4D76-B42C-19619B93FC1A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6A69D-7CF3-21A1-64A7-8F667408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64A22-0F15-51C2-495C-FBBBAABC7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6228-CCCC-469E-A283-1D26BB3F4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86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57F4-6D78-5708-15BE-8B3C4CD52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F08D6-522A-96FD-F0BF-F483F0D91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46A17-4DA7-899A-4A82-2F31A6670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EB27-0A1F-4D76-B42C-19619B93FC1A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69259-0DB2-A816-F61E-D21C36EA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16D23-14A9-4CB7-643D-11468DAD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6228-CCCC-469E-A283-1D26BB3F4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7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A041-741F-5120-4F45-C9E1CCA3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99239-F2C6-9F4C-5DD5-428A9B41C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CD29D-917F-4C12-F9EB-47F2D090F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27130-9435-AF82-0496-76216B73A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EB27-0A1F-4D76-B42C-19619B93FC1A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FD8172-E316-E52C-8D16-877DEF9A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647E6-1AE1-3EFE-F6FC-D1C2DBA0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6228-CCCC-469E-A283-1D26BB3F4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4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627B-752D-520F-9631-87CEACEE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DB424-5D10-0AC8-B597-3AA604ECF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AFA18-B072-4B97-3384-C25EB517B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A67BF-186F-913E-B8F3-DA1FCC063F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E0CC28-26A0-5B68-60A3-9C2DF8C37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4781F4-CE5A-AB30-BA82-44291F24F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EB27-0A1F-4D76-B42C-19619B93FC1A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E42184-A88C-9F0B-7D3A-BD0D65957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A6CDEB-CC70-337A-D572-AD71515D0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6228-CCCC-469E-A283-1D26BB3F4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22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3336-01AA-68C9-0DCB-9CE11744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E9CCB1-44B8-E118-DE80-6983ACB37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EB27-0A1F-4D76-B42C-19619B93FC1A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0FE1C-9CDD-9917-D289-39EC4DBF6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C9B84-68F1-88C6-8806-760D48A0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6228-CCCC-469E-A283-1D26BB3F4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37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95694-DF49-5E44-1931-F5D3A597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EB27-0A1F-4D76-B42C-19619B93FC1A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DA951-EC26-3350-2D7E-AF5FA37C4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15D00-264E-27D3-4F24-07B0ACE5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6228-CCCC-469E-A283-1D26BB3F4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72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AA476-0401-4D1B-FEE3-A823619A4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19C89-29F2-B42C-E822-57504505A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2ED48-F746-0B24-6BB3-C5067A2F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601E7-FDD7-AE4C-1171-DDC3DD7A4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EB27-0A1F-4D76-B42C-19619B93FC1A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805D6-7B21-2FD3-4AB6-341D27DE3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98BEF-EB32-507A-5F69-B69FF982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6228-CCCC-469E-A283-1D26BB3F4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91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46129-A266-F17A-9D11-06F34CDCC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C708FA-BF20-70CE-D398-0C5B8CF2FC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DC1D2-3AB4-D854-5891-539F8593E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A0E39-9103-B365-7E9F-83552ED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EEB27-0A1F-4D76-B42C-19619B93FC1A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50E18B-BA85-8DE2-B5C1-67D7FDD7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0B753-F3B8-7174-B3F7-BC798C68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C6228-CCCC-469E-A283-1D26BB3F4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23705F-62A5-5DD5-4937-88AC431C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230B8-56B9-72E9-33FD-2E825B86C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1AE28-7A4B-F15A-8A57-037C8D1CB9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EEB27-0A1F-4D76-B42C-19619B93FC1A}" type="datetimeFigureOut">
              <a:rPr lang="en-US" smtClean="0"/>
              <a:t>2024-05-07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98E28-D8D2-563B-7025-A1BCF8E84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929CD-BAAD-9056-377C-D77021CF0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C6228-CCCC-469E-A283-1D26BB3F4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2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metallb/metallb/v0.13.9/config/manifests/metallb-native.ya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microsoft.com/office/2017/06/relationships/model3d" Target="../media/model3d1.glb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devops-wala.com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github.io/ingress-nginx/deploy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svg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microsoft.com/office/2017/06/relationships/model3d" Target="../media/model3d2.glb"/><Relationship Id="rId11" Type="http://schemas.openxmlformats.org/officeDocument/2006/relationships/image" Target="../media/image4.png"/><Relationship Id="rId5" Type="http://schemas.openxmlformats.org/officeDocument/2006/relationships/image" Target="../media/image14.png"/><Relationship Id="rId10" Type="http://schemas.openxmlformats.org/officeDocument/2006/relationships/image" Target="../media/image6.png"/><Relationship Id="rId4" Type="http://schemas.openxmlformats.org/officeDocument/2006/relationships/image" Target="../media/image13.svg"/><Relationship Id="rId9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23.jpeg"/><Relationship Id="rId4" Type="http://schemas.microsoft.com/office/2017/06/relationships/model3d" Target="../media/model3d2.glb"/><Relationship Id="rId9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23.jpeg"/><Relationship Id="rId4" Type="http://schemas.microsoft.com/office/2017/06/relationships/model3d" Target="../media/model3d2.glb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23.jpeg"/><Relationship Id="rId4" Type="http://schemas.microsoft.com/office/2017/06/relationships/model3d" Target="../media/model3d2.glb"/><Relationship Id="rId9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23.jpeg"/><Relationship Id="rId4" Type="http://schemas.microsoft.com/office/2017/06/relationships/model3d" Target="../media/model3d2.glb"/><Relationship Id="rId9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3" title="Aerial of waves crashing on beach">
            <a:hlinkClick r:id="" action="ppaction://media"/>
            <a:extLst>
              <a:ext uri="{FF2B5EF4-FFF2-40B4-BE49-F238E27FC236}">
                <a16:creationId xmlns:a16="http://schemas.microsoft.com/office/drawing/2014/main" id="{6CA51559-1445-1F9B-A7C8-68638BC424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3938639" y="-2362027"/>
            <a:ext cx="4100977" cy="11847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A08BDA-6CD3-AE90-396F-ED11486A4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09" y="1917412"/>
            <a:ext cx="9148261" cy="2235200"/>
          </a:xfrm>
        </p:spPr>
        <p:txBody>
          <a:bodyPr>
            <a:normAutofit/>
          </a:bodyPr>
          <a:lstStyle/>
          <a:p>
            <a:r>
              <a:rPr lang="en-US" sz="8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INGRESS</a:t>
            </a:r>
            <a:endParaRPr lang="en-US" sz="115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0BEBB-F25F-8CB5-68F8-5DEC506AB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59" y="433390"/>
            <a:ext cx="1878474" cy="18197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39A845-3DBC-0C11-B904-41FA38F5103D}"/>
              </a:ext>
            </a:extLst>
          </p:cNvPr>
          <p:cNvSpPr txBox="1"/>
          <p:nvPr/>
        </p:nvSpPr>
        <p:spPr>
          <a:xfrm>
            <a:off x="6669156" y="4977371"/>
            <a:ext cx="442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Insight to Ingress Controllers &amp; Resources by anishrana2001</a:t>
            </a:r>
          </a:p>
        </p:txBody>
      </p:sp>
    </p:spTree>
    <p:extLst>
      <p:ext uri="{BB962C8B-B14F-4D97-AF65-F5344CB8AC3E}">
        <p14:creationId xmlns:p14="http://schemas.microsoft.com/office/powerpoint/2010/main" val="2740996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D5E0A-F6D5-50D3-B9D5-0D4F15087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" y="1360113"/>
            <a:ext cx="5443401" cy="5407054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cat &lt;&lt;EOF&gt;&gt; nginx-deployment-</a:t>
            </a:r>
            <a:r>
              <a:rPr lang="en-US" sz="5600" dirty="0" err="1">
                <a:solidFill>
                  <a:schemeClr val="bg1"/>
                </a:solidFill>
              </a:rPr>
              <a:t>cka</a:t>
            </a:r>
            <a:r>
              <a:rPr lang="en-US" sz="5600" dirty="0">
                <a:solidFill>
                  <a:schemeClr val="bg1"/>
                </a:solidFill>
              </a:rPr>
              <a:t>-</a:t>
            </a:r>
            <a:r>
              <a:rPr lang="en-US" sz="5600" dirty="0" err="1">
                <a:solidFill>
                  <a:schemeClr val="bg1"/>
                </a:solidFill>
              </a:rPr>
              <a:t>lb.yaml</a:t>
            </a:r>
            <a:endParaRPr lang="en-US" sz="5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apiVersion: v1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kind: Service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metadata: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  name: nginx-deployment-</a:t>
            </a:r>
            <a:r>
              <a:rPr lang="en-US" sz="5600" dirty="0" err="1">
                <a:solidFill>
                  <a:schemeClr val="bg1"/>
                </a:solidFill>
              </a:rPr>
              <a:t>cka</a:t>
            </a:r>
            <a:r>
              <a:rPr lang="en-US" sz="5600" dirty="0">
                <a:solidFill>
                  <a:schemeClr val="bg1"/>
                </a:solidFill>
              </a:rPr>
              <a:t>-</a:t>
            </a:r>
            <a:r>
              <a:rPr lang="en-US" sz="5600" dirty="0" err="1">
                <a:solidFill>
                  <a:schemeClr val="bg1"/>
                </a:solidFill>
              </a:rPr>
              <a:t>lb</a:t>
            </a:r>
            <a:endParaRPr lang="en-US" sz="5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spec: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  selector: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    app: devops-wala.com-</a:t>
            </a:r>
            <a:r>
              <a:rPr lang="en-US" sz="5600" dirty="0" err="1">
                <a:solidFill>
                  <a:schemeClr val="bg1"/>
                </a:solidFill>
              </a:rPr>
              <a:t>cka</a:t>
            </a:r>
            <a:endParaRPr lang="en-US" sz="5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  type: LoadBalancer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  ports: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  - port: 8080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    protocol: TCP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    </a:t>
            </a:r>
            <a:r>
              <a:rPr lang="en-US" sz="5600" dirty="0" err="1">
                <a:solidFill>
                  <a:schemeClr val="bg1"/>
                </a:solidFill>
              </a:rPr>
              <a:t>targetPort</a:t>
            </a:r>
            <a:r>
              <a:rPr lang="en-US" sz="5600" dirty="0">
                <a:solidFill>
                  <a:schemeClr val="bg1"/>
                </a:solidFill>
              </a:rPr>
              <a:t>: 80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EOF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5500" dirty="0">
                <a:solidFill>
                  <a:schemeClr val="bg1"/>
                </a:solidFill>
              </a:rPr>
              <a:t>kubectl apply -f </a:t>
            </a:r>
            <a:r>
              <a:rPr lang="en-US" sz="5400" dirty="0">
                <a:solidFill>
                  <a:schemeClr val="bg1"/>
                </a:solidFill>
              </a:rPr>
              <a:t>nginx-deployment-</a:t>
            </a:r>
            <a:r>
              <a:rPr lang="en-US" sz="5400" dirty="0" err="1">
                <a:solidFill>
                  <a:schemeClr val="bg1"/>
                </a:solidFill>
              </a:rPr>
              <a:t>cka</a:t>
            </a:r>
            <a:r>
              <a:rPr lang="en-US" sz="5400" dirty="0">
                <a:solidFill>
                  <a:schemeClr val="bg1"/>
                </a:solidFill>
              </a:rPr>
              <a:t>-</a:t>
            </a:r>
            <a:r>
              <a:rPr lang="en-US" sz="5400" dirty="0" err="1">
                <a:solidFill>
                  <a:schemeClr val="bg1"/>
                </a:solidFill>
              </a:rPr>
              <a:t>lb.yaml</a:t>
            </a:r>
            <a:endParaRPr lang="en-US" sz="55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E02369-8B08-8863-E83B-35683729A11F}"/>
              </a:ext>
            </a:extLst>
          </p:cNvPr>
          <p:cNvSpPr/>
          <p:nvPr/>
        </p:nvSpPr>
        <p:spPr>
          <a:xfrm>
            <a:off x="257695" y="2603607"/>
            <a:ext cx="3192087" cy="31905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842C6E-EF58-DEBA-269A-8C6E90B622A9}"/>
              </a:ext>
            </a:extLst>
          </p:cNvPr>
          <p:cNvSpPr/>
          <p:nvPr/>
        </p:nvSpPr>
        <p:spPr>
          <a:xfrm>
            <a:off x="231373" y="2915536"/>
            <a:ext cx="583276" cy="31905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8E9F3-0ABF-BA80-AA00-5574D9E8B039}"/>
              </a:ext>
            </a:extLst>
          </p:cNvPr>
          <p:cNvSpPr/>
          <p:nvPr/>
        </p:nvSpPr>
        <p:spPr>
          <a:xfrm>
            <a:off x="348956" y="3871504"/>
            <a:ext cx="1945208" cy="31905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396054-EBD7-C50E-FD3C-3D9710C9FE5A}"/>
              </a:ext>
            </a:extLst>
          </p:cNvPr>
          <p:cNvSpPr/>
          <p:nvPr/>
        </p:nvSpPr>
        <p:spPr>
          <a:xfrm>
            <a:off x="392083" y="3593256"/>
            <a:ext cx="2710346" cy="31905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DA7277-EEAA-AE17-22AD-D9C51892C2B5}"/>
              </a:ext>
            </a:extLst>
          </p:cNvPr>
          <p:cNvSpPr/>
          <p:nvPr/>
        </p:nvSpPr>
        <p:spPr>
          <a:xfrm>
            <a:off x="5709138" y="211755"/>
            <a:ext cx="3212123" cy="64344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apps/v1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Deployment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labels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app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devops-wala.com-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cka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400" b="1" dirty="0">
                <a:solidFill>
                  <a:srgbClr val="E5E5E5"/>
                </a:solidFill>
                <a:highlight>
                  <a:srgbClr val="0000FF"/>
                </a:highlight>
                <a:latin typeface="D"/>
              </a:rPr>
              <a:t>devops-wala.com-</a:t>
            </a:r>
            <a:r>
              <a:rPr lang="en-US" sz="1400" b="1" dirty="0" err="1">
                <a:solidFill>
                  <a:srgbClr val="E5E5E5"/>
                </a:solidFill>
                <a:highlight>
                  <a:srgbClr val="0000FF"/>
                </a:highlight>
                <a:latin typeface="D"/>
              </a:rPr>
              <a:t>cka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00CDCD"/>
                </a:solidFill>
                <a:latin typeface="D"/>
              </a:rPr>
              <a:t>spec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replicas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400" dirty="0">
                <a:solidFill>
                  <a:srgbClr val="BB0000"/>
                </a:solidFill>
                <a:highlight>
                  <a:srgbClr val="FFFF00"/>
                </a:highlight>
                <a:latin typeface="D"/>
              </a:rPr>
              <a:t>2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selector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matchLabels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app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devops-wala.com-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cka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strategy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{}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template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labels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app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devops-wala.com-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cka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spec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containers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devops-wala-cka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image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nginx</a:t>
            </a:r>
          </a:p>
          <a:p>
            <a:r>
              <a:rPr lang="en-US" sz="14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ports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</a:p>
          <a:p>
            <a:r>
              <a:rPr lang="en-US" sz="1400" dirty="0">
                <a:solidFill>
                  <a:srgbClr val="E5E5E5"/>
                </a:solidFill>
                <a:latin typeface="D"/>
              </a:rPr>
              <a:t>         - </a:t>
            </a:r>
            <a:r>
              <a:rPr lang="en-US" sz="1400" dirty="0" err="1">
                <a:solidFill>
                  <a:srgbClr val="00CDCD"/>
                </a:solidFill>
                <a:latin typeface="D"/>
              </a:rPr>
              <a:t>containerPort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80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volumeMounts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cka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-page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    </a:t>
            </a:r>
            <a:r>
              <a:rPr lang="en-US" sz="1400" dirty="0" err="1">
                <a:solidFill>
                  <a:srgbClr val="00CDCD"/>
                </a:solidFill>
                <a:latin typeface="D"/>
              </a:rPr>
              <a:t>mountPath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/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usr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/share/nginx/html/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volumes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cka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-page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configMap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cka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-page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D9D7BA-4DBF-9CE7-1F49-E8BDC739C45B}"/>
              </a:ext>
            </a:extLst>
          </p:cNvPr>
          <p:cNvSpPr/>
          <p:nvPr/>
        </p:nvSpPr>
        <p:spPr>
          <a:xfrm>
            <a:off x="6032123" y="3520047"/>
            <a:ext cx="2101735" cy="2600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06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358411-66A7-766D-075E-7F2CC27A4853}"/>
              </a:ext>
            </a:extLst>
          </p:cNvPr>
          <p:cNvSpPr txBox="1"/>
          <p:nvPr/>
        </p:nvSpPr>
        <p:spPr>
          <a:xfrm>
            <a:off x="0" y="93494"/>
            <a:ext cx="12265479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kubectl get service/</a:t>
            </a:r>
            <a:r>
              <a:rPr lang="en-US" sz="1600" b="1" dirty="0">
                <a:solidFill>
                  <a:schemeClr val="accent2"/>
                </a:solidFill>
              </a:rPr>
              <a:t>nginx-deployment-</a:t>
            </a:r>
            <a:r>
              <a:rPr lang="en-US" sz="1600" b="1" dirty="0" err="1">
                <a:solidFill>
                  <a:schemeClr val="accent2"/>
                </a:solidFill>
              </a:rPr>
              <a:t>cka</a:t>
            </a:r>
            <a:r>
              <a:rPr lang="en-US" sz="1600" b="1" dirty="0">
                <a:solidFill>
                  <a:schemeClr val="accent2"/>
                </a:solidFill>
              </a:rPr>
              <a:t>-</a:t>
            </a:r>
            <a:r>
              <a:rPr lang="en-US" sz="1600" b="1" dirty="0" err="1">
                <a:solidFill>
                  <a:schemeClr val="accent2"/>
                </a:solidFill>
              </a:rPr>
              <a:t>lb</a:t>
            </a:r>
            <a:r>
              <a:rPr lang="en-US" sz="1200" b="1" dirty="0">
                <a:solidFill>
                  <a:schemeClr val="accent2"/>
                </a:solidFill>
              </a:rPr>
              <a:t> -o yaml</a:t>
            </a:r>
          </a:p>
          <a:p>
            <a:r>
              <a:rPr lang="en-US" sz="1200" dirty="0">
                <a:solidFill>
                  <a:schemeClr val="bg1"/>
                </a:solidFill>
              </a:rPr>
              <a:t>apiVersion: v1</a:t>
            </a:r>
          </a:p>
          <a:p>
            <a:r>
              <a:rPr lang="en-US" sz="1200" dirty="0">
                <a:solidFill>
                  <a:schemeClr val="bg1"/>
                </a:solidFill>
              </a:rPr>
              <a:t>kind: Service</a:t>
            </a:r>
          </a:p>
          <a:p>
            <a:r>
              <a:rPr lang="en-US" sz="1200" dirty="0">
                <a:solidFill>
                  <a:schemeClr val="bg1"/>
                </a:solidFill>
              </a:rPr>
              <a:t>metadata: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annotations:</a:t>
            </a:r>
          </a:p>
          <a:p>
            <a:r>
              <a:rPr lang="en-US" sz="800" dirty="0">
                <a:solidFill>
                  <a:schemeClr val="bg1"/>
                </a:solidFill>
              </a:rPr>
              <a:t>    kubectl.kubernetes.io/last-applied-configuration: |</a:t>
            </a:r>
          </a:p>
          <a:p>
            <a:r>
              <a:rPr lang="en-US" sz="800" dirty="0">
                <a:solidFill>
                  <a:schemeClr val="bg1"/>
                </a:solidFill>
              </a:rPr>
              <a:t>      {"apiVersion":"v1","kind":"Service","metadata":{"annotations":{},"name":"</a:t>
            </a:r>
            <a:r>
              <a:rPr lang="en-US" sz="800" dirty="0" err="1">
                <a:solidFill>
                  <a:schemeClr val="bg1"/>
                </a:solidFill>
              </a:rPr>
              <a:t>ngi</a:t>
            </a:r>
            <a:r>
              <a:rPr lang="en-US" sz="800" dirty="0">
                <a:solidFill>
                  <a:schemeClr val="bg1"/>
                </a:solidFill>
              </a:rPr>
              <a:t>nx-deployment-cka-lb","namespace":"default"},"spec":{"ports":[{"port":8080,"protocol":"TCP","targetPort":80}],"selector":{"app":"devops-wala.com-cka"},"type":"LoadBalancer"}}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name: nginx-deployment-</a:t>
            </a:r>
            <a:r>
              <a:rPr lang="en-US" sz="1200" dirty="0" err="1">
                <a:solidFill>
                  <a:schemeClr val="bg1"/>
                </a:solidFill>
              </a:rPr>
              <a:t>cka</a:t>
            </a:r>
            <a:r>
              <a:rPr lang="en-US" sz="1200" dirty="0">
                <a:solidFill>
                  <a:schemeClr val="bg1"/>
                </a:solidFill>
              </a:rPr>
              <a:t>-</a:t>
            </a:r>
            <a:r>
              <a:rPr lang="en-US" sz="1200" dirty="0" err="1">
                <a:solidFill>
                  <a:schemeClr val="bg1"/>
                </a:solidFill>
              </a:rPr>
              <a:t>lb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  namespace: default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 err="1">
                <a:solidFill>
                  <a:schemeClr val="bg1"/>
                </a:solidFill>
              </a:rPr>
              <a:t>resourceVersion</a:t>
            </a:r>
            <a:r>
              <a:rPr lang="en-US" sz="1200" dirty="0">
                <a:solidFill>
                  <a:schemeClr val="bg1"/>
                </a:solidFill>
              </a:rPr>
              <a:t>: "297159"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 err="1">
                <a:solidFill>
                  <a:schemeClr val="bg1"/>
                </a:solidFill>
              </a:rPr>
              <a:t>uid</a:t>
            </a:r>
            <a:r>
              <a:rPr lang="en-US" sz="1200" dirty="0">
                <a:solidFill>
                  <a:schemeClr val="bg1"/>
                </a:solidFill>
              </a:rPr>
              <a:t>: 3a1da997-ed47-4525-bcb2-467aecbd2f92</a:t>
            </a:r>
          </a:p>
          <a:p>
            <a:r>
              <a:rPr lang="en-US" sz="1200" dirty="0">
                <a:solidFill>
                  <a:schemeClr val="bg1"/>
                </a:solidFill>
              </a:rPr>
              <a:t>spec: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 err="1">
                <a:solidFill>
                  <a:schemeClr val="bg1"/>
                </a:solidFill>
              </a:rPr>
              <a:t>allocateLoadBalancerNodePorts</a:t>
            </a:r>
            <a:r>
              <a:rPr lang="en-US" sz="1200" dirty="0">
                <a:solidFill>
                  <a:schemeClr val="bg1"/>
                </a:solidFill>
              </a:rPr>
              <a:t>: true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 err="1">
                <a:solidFill>
                  <a:schemeClr val="bg1"/>
                </a:solidFill>
              </a:rPr>
              <a:t>clusterIP</a:t>
            </a:r>
            <a:r>
              <a:rPr lang="en-US" sz="1200" dirty="0">
                <a:solidFill>
                  <a:schemeClr val="bg1"/>
                </a:solidFill>
              </a:rPr>
              <a:t>: 10.108.189.251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 err="1">
                <a:solidFill>
                  <a:schemeClr val="bg1"/>
                </a:solidFill>
              </a:rPr>
              <a:t>clusterIPs</a:t>
            </a:r>
            <a:r>
              <a:rPr lang="en-US" sz="1200" dirty="0">
                <a:solidFill>
                  <a:schemeClr val="bg1"/>
                </a:solidFill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- 10.108.189.251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 err="1">
                <a:solidFill>
                  <a:schemeClr val="bg1"/>
                </a:solidFill>
              </a:rPr>
              <a:t>externalTrafficPolicy</a:t>
            </a:r>
            <a:r>
              <a:rPr lang="en-US" sz="1200" dirty="0">
                <a:solidFill>
                  <a:schemeClr val="bg1"/>
                </a:solidFill>
              </a:rPr>
              <a:t>: Cluster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 err="1">
                <a:solidFill>
                  <a:schemeClr val="bg1"/>
                </a:solidFill>
              </a:rPr>
              <a:t>internalTrafficPolicy</a:t>
            </a:r>
            <a:r>
              <a:rPr lang="en-US" sz="1200" dirty="0">
                <a:solidFill>
                  <a:schemeClr val="bg1"/>
                </a:solidFill>
              </a:rPr>
              <a:t>: Cluster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 err="1">
                <a:solidFill>
                  <a:schemeClr val="bg1"/>
                </a:solidFill>
              </a:rPr>
              <a:t>ipFamilies</a:t>
            </a:r>
            <a:r>
              <a:rPr lang="en-US" sz="1200" dirty="0">
                <a:solidFill>
                  <a:schemeClr val="bg1"/>
                </a:solidFill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 IPv4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 err="1">
                <a:solidFill>
                  <a:schemeClr val="bg1"/>
                </a:solidFill>
              </a:rPr>
              <a:t>ipFamilyPolicy</a:t>
            </a:r>
            <a:r>
              <a:rPr lang="en-US" sz="1200" dirty="0">
                <a:solidFill>
                  <a:schemeClr val="bg1"/>
                </a:solidFill>
              </a:rPr>
              <a:t>: </a:t>
            </a:r>
            <a:r>
              <a:rPr lang="en-US" sz="1200" dirty="0" err="1">
                <a:solidFill>
                  <a:schemeClr val="bg1"/>
                </a:solidFill>
              </a:rPr>
              <a:t>SingleStack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  ports: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 </a:t>
            </a:r>
            <a:r>
              <a:rPr lang="en-US" sz="1200" dirty="0" err="1">
                <a:solidFill>
                  <a:schemeClr val="bg1"/>
                </a:solidFill>
              </a:rPr>
              <a:t>nodePort</a:t>
            </a:r>
            <a:r>
              <a:rPr lang="en-US" sz="1200" dirty="0">
                <a:solidFill>
                  <a:schemeClr val="bg1"/>
                </a:solidFill>
              </a:rPr>
              <a:t>: 30794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port: 8080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protocol: TCP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</a:t>
            </a:r>
            <a:r>
              <a:rPr lang="en-US" sz="1200" dirty="0" err="1">
                <a:solidFill>
                  <a:schemeClr val="bg1"/>
                </a:solidFill>
              </a:rPr>
              <a:t>targetPort</a:t>
            </a:r>
            <a:r>
              <a:rPr lang="en-US" sz="1200" dirty="0">
                <a:solidFill>
                  <a:schemeClr val="bg1"/>
                </a:solidFill>
              </a:rPr>
              <a:t>: 80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selector: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app: devops-wala.com-</a:t>
            </a:r>
            <a:r>
              <a:rPr lang="en-US" sz="1200" dirty="0" err="1">
                <a:solidFill>
                  <a:schemeClr val="bg1"/>
                </a:solidFill>
              </a:rPr>
              <a:t>cka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 err="1">
                <a:solidFill>
                  <a:schemeClr val="bg1"/>
                </a:solidFill>
              </a:rPr>
              <a:t>sessionAffinity</a:t>
            </a:r>
            <a:r>
              <a:rPr lang="en-US" sz="1200" dirty="0">
                <a:solidFill>
                  <a:schemeClr val="bg1"/>
                </a:solidFill>
              </a:rPr>
              <a:t>: None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type: LoadBalancer</a:t>
            </a:r>
          </a:p>
          <a:p>
            <a:r>
              <a:rPr lang="en-US" sz="1200" dirty="0">
                <a:solidFill>
                  <a:schemeClr val="bg1"/>
                </a:solidFill>
              </a:rPr>
              <a:t>status: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 err="1">
                <a:solidFill>
                  <a:schemeClr val="bg1"/>
                </a:solidFill>
              </a:rPr>
              <a:t>loadBalancer</a:t>
            </a:r>
            <a:r>
              <a:rPr lang="en-US" sz="1200" dirty="0">
                <a:solidFill>
                  <a:schemeClr val="bg1"/>
                </a:solidFill>
              </a:rPr>
              <a:t>: {}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9018BF-3A25-0DC6-B5D7-B591693119D4}"/>
              </a:ext>
            </a:extLst>
          </p:cNvPr>
          <p:cNvSpPr/>
          <p:nvPr/>
        </p:nvSpPr>
        <p:spPr>
          <a:xfrm>
            <a:off x="0" y="5558444"/>
            <a:ext cx="1396538" cy="47454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A36CC3-3362-143B-CCCA-139333338629}"/>
              </a:ext>
            </a:extLst>
          </p:cNvPr>
          <p:cNvSpPr/>
          <p:nvPr/>
        </p:nvSpPr>
        <p:spPr>
          <a:xfrm>
            <a:off x="2992582" y="2859578"/>
            <a:ext cx="9199418" cy="8811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2"/>
                </a:solidFill>
              </a:rPr>
              <a:t>kubectl get service/nginx-deployment-</a:t>
            </a:r>
            <a:r>
              <a:rPr lang="en-US" b="1" dirty="0" err="1">
                <a:solidFill>
                  <a:schemeClr val="accent2"/>
                </a:solidFill>
              </a:rPr>
              <a:t>cka</a:t>
            </a:r>
            <a:r>
              <a:rPr lang="en-US" b="1" dirty="0">
                <a:solidFill>
                  <a:schemeClr val="accent2"/>
                </a:solidFill>
              </a:rPr>
              <a:t>-</a:t>
            </a:r>
            <a:r>
              <a:rPr lang="en-US" b="1" dirty="0" err="1">
                <a:solidFill>
                  <a:schemeClr val="accent2"/>
                </a:solidFill>
              </a:rPr>
              <a:t>lb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TYPE           CLUSTER-IP       EXTERNAL-IP   PORT(S)          AGE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cka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LoadBalancer   10.108.189.251   &lt;pending&gt;     8080:30794/TCP   9s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6DDA8F-A270-DF19-0582-3F2F96EB61AE}"/>
              </a:ext>
            </a:extLst>
          </p:cNvPr>
          <p:cNvSpPr/>
          <p:nvPr/>
        </p:nvSpPr>
        <p:spPr>
          <a:xfrm>
            <a:off x="8265622" y="3191729"/>
            <a:ext cx="1294014" cy="47454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A8ECD2E-A3CD-E090-385D-662CF565D7BB}"/>
              </a:ext>
            </a:extLst>
          </p:cNvPr>
          <p:cNvSpPr/>
          <p:nvPr/>
        </p:nvSpPr>
        <p:spPr>
          <a:xfrm>
            <a:off x="186507" y="2627690"/>
            <a:ext cx="1647056" cy="45719"/>
          </a:xfrm>
          <a:prstGeom prst="rightArrow">
            <a:avLst/>
          </a:prstGeom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5C81568-34A0-962C-1FB1-9C68DADB80E1}"/>
              </a:ext>
            </a:extLst>
          </p:cNvPr>
          <p:cNvSpPr/>
          <p:nvPr/>
        </p:nvSpPr>
        <p:spPr>
          <a:xfrm>
            <a:off x="186507" y="4269495"/>
            <a:ext cx="1210031" cy="45719"/>
          </a:xfrm>
          <a:prstGeom prst="rightArrow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64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C96D98-40E7-70FF-4712-5F581D4A2F96}"/>
              </a:ext>
            </a:extLst>
          </p:cNvPr>
          <p:cNvSpPr txBox="1"/>
          <p:nvPr/>
        </p:nvSpPr>
        <p:spPr>
          <a:xfrm>
            <a:off x="197304" y="93506"/>
            <a:ext cx="12190638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kubectl apply -f </a:t>
            </a:r>
            <a:r>
              <a:rPr lang="en-US" b="1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https://raw.githubusercontent.com/metallb/metallb/v0.13.9/config/manifests/metallb-native.</a:t>
            </a:r>
            <a:r>
              <a:rPr lang="en-US" b="1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yaml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cat &lt;&lt;EOF&gt;&gt;  l2advertise.yaml</a:t>
            </a:r>
          </a:p>
          <a:p>
            <a:r>
              <a:rPr lang="en-US" sz="1600" dirty="0">
                <a:solidFill>
                  <a:schemeClr val="bg1"/>
                </a:solidFill>
              </a:rPr>
              <a:t>apiVersion: metallb.io/v1beta1</a:t>
            </a:r>
          </a:p>
          <a:p>
            <a:r>
              <a:rPr lang="en-US" sz="1600" dirty="0">
                <a:solidFill>
                  <a:schemeClr val="bg1"/>
                </a:solidFill>
              </a:rPr>
              <a:t>kind: L2Advertisement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metadata: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name: example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namespace: </a:t>
            </a:r>
            <a:r>
              <a:rPr lang="en-US" sz="1600" dirty="0" err="1">
                <a:solidFill>
                  <a:schemeClr val="bg1"/>
                </a:solidFill>
              </a:rPr>
              <a:t>metallb</a:t>
            </a:r>
            <a:r>
              <a:rPr lang="en-US" sz="1600" dirty="0">
                <a:solidFill>
                  <a:schemeClr val="bg1"/>
                </a:solidFill>
              </a:rPr>
              <a:t>-system</a:t>
            </a:r>
          </a:p>
          <a:p>
            <a:r>
              <a:rPr lang="en-US" sz="1600" dirty="0">
                <a:solidFill>
                  <a:schemeClr val="bg1"/>
                </a:solidFill>
              </a:rPr>
              <a:t>EOF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kubectl create -f l2advertise.yaml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cat &lt;&lt;EOF&gt;&gt; </a:t>
            </a:r>
            <a:r>
              <a:rPr lang="en-US" sz="1600" dirty="0" err="1">
                <a:solidFill>
                  <a:schemeClr val="bg1"/>
                </a:solidFill>
              </a:rPr>
              <a:t>IPAddressPool.yaml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apiVersion: metallb.io/v1beta1</a:t>
            </a:r>
          </a:p>
          <a:p>
            <a:r>
              <a:rPr lang="en-US" sz="1600" dirty="0">
                <a:solidFill>
                  <a:schemeClr val="bg1"/>
                </a:solidFill>
              </a:rPr>
              <a:t>kind: </a:t>
            </a:r>
            <a:r>
              <a:rPr lang="en-US" sz="1600" dirty="0" err="1">
                <a:solidFill>
                  <a:schemeClr val="bg1"/>
                </a:solidFill>
              </a:rPr>
              <a:t>IPAddressPool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metadata: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name: first-pool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namespace: </a:t>
            </a:r>
            <a:r>
              <a:rPr lang="en-US" sz="1600" dirty="0" err="1">
                <a:solidFill>
                  <a:schemeClr val="bg1"/>
                </a:solidFill>
              </a:rPr>
              <a:t>metallb</a:t>
            </a:r>
            <a:r>
              <a:rPr lang="en-US" sz="1600" dirty="0">
                <a:solidFill>
                  <a:schemeClr val="bg1"/>
                </a:solidFill>
              </a:rPr>
              <a:t>-system</a:t>
            </a:r>
          </a:p>
          <a:p>
            <a:r>
              <a:rPr lang="en-US" sz="1600" dirty="0">
                <a:solidFill>
                  <a:schemeClr val="bg1"/>
                </a:solidFill>
              </a:rPr>
              <a:t>spec: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addresses: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- 192.168.1.100-192.168.1.110</a:t>
            </a:r>
          </a:p>
          <a:p>
            <a:r>
              <a:rPr lang="en-US" sz="1600" dirty="0">
                <a:solidFill>
                  <a:schemeClr val="bg1"/>
                </a:solidFill>
              </a:rPr>
              <a:t>EOF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kubectl create -f </a:t>
            </a:r>
            <a:r>
              <a:rPr lang="en-US" b="1" dirty="0" err="1">
                <a:solidFill>
                  <a:schemeClr val="accent2"/>
                </a:solidFill>
              </a:rPr>
              <a:t>IPAddressPool.yaml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21607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6BC8E8-FB72-FE1B-7433-D26B0349197F}"/>
              </a:ext>
            </a:extLst>
          </p:cNvPr>
          <p:cNvSpPr txBox="1"/>
          <p:nvPr/>
        </p:nvSpPr>
        <p:spPr>
          <a:xfrm>
            <a:off x="0" y="0"/>
            <a:ext cx="12481560" cy="629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kubectl get service/nginx-deployment-</a:t>
            </a:r>
            <a:r>
              <a:rPr lang="en-US" sz="1600" b="1" dirty="0" err="1">
                <a:solidFill>
                  <a:schemeClr val="accent2"/>
                </a:solidFill>
              </a:rPr>
              <a:t>cka</a:t>
            </a:r>
            <a:r>
              <a:rPr lang="en-US" sz="1600" b="1" dirty="0">
                <a:solidFill>
                  <a:schemeClr val="accent2"/>
                </a:solidFill>
              </a:rPr>
              <a:t>-</a:t>
            </a:r>
            <a:r>
              <a:rPr lang="en-US" sz="1600" b="1" dirty="0" err="1">
                <a:solidFill>
                  <a:schemeClr val="accent2"/>
                </a:solidFill>
              </a:rPr>
              <a:t>lb</a:t>
            </a:r>
            <a:r>
              <a:rPr lang="en-US" sz="1600" b="1" dirty="0">
                <a:solidFill>
                  <a:schemeClr val="accent2"/>
                </a:solidFill>
              </a:rPr>
              <a:t> -o yaml</a:t>
            </a:r>
          </a:p>
          <a:p>
            <a:r>
              <a:rPr lang="en-US" sz="1050" dirty="0">
                <a:solidFill>
                  <a:schemeClr val="bg1"/>
                </a:solidFill>
              </a:rPr>
              <a:t>apiVersion: v1</a:t>
            </a:r>
          </a:p>
          <a:p>
            <a:r>
              <a:rPr lang="en-US" sz="1050" dirty="0">
                <a:solidFill>
                  <a:schemeClr val="bg1"/>
                </a:solidFill>
              </a:rPr>
              <a:t>kind: Service</a:t>
            </a:r>
          </a:p>
          <a:p>
            <a:r>
              <a:rPr lang="en-US" sz="1050" dirty="0">
                <a:solidFill>
                  <a:schemeClr val="bg1"/>
                </a:solidFill>
              </a:rPr>
              <a:t>metadata: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annotations:</a:t>
            </a:r>
          </a:p>
          <a:p>
            <a:r>
              <a:rPr lang="en-US" sz="600" dirty="0">
                <a:solidFill>
                  <a:schemeClr val="bg1"/>
                </a:solidFill>
              </a:rPr>
              <a:t>    kubectl.kubernetes.io/last-applied-configuration: |</a:t>
            </a:r>
          </a:p>
          <a:p>
            <a:r>
              <a:rPr lang="en-US" sz="600" dirty="0">
                <a:solidFill>
                  <a:schemeClr val="bg1"/>
                </a:solidFill>
              </a:rPr>
              <a:t>      {"apiVersion":"v1","kind":"Service","metadata":{"annotations":{},"name":"</a:t>
            </a:r>
            <a:r>
              <a:rPr lang="en-US" sz="600" dirty="0" err="1">
                <a:solidFill>
                  <a:schemeClr val="bg1"/>
                </a:solidFill>
              </a:rPr>
              <a:t>ngi</a:t>
            </a:r>
            <a:r>
              <a:rPr lang="en-US" sz="600" dirty="0">
                <a:solidFill>
                  <a:schemeClr val="bg1"/>
                </a:solidFill>
              </a:rPr>
              <a:t>nx-deployment-cka-lb","namespace":"default"},"spec":{"ports":[{"port":8080,"protocol":"TCP","targetPort":80}],"selector":{"app":"devops-wala.com-cka"},"type":"LoadBalancer"}}</a:t>
            </a:r>
          </a:p>
          <a:p>
            <a:r>
              <a:rPr lang="en-US" sz="600" dirty="0">
                <a:solidFill>
                  <a:schemeClr val="bg1"/>
                </a:solidFill>
              </a:rPr>
              <a:t>    metallb.universe.tf/</a:t>
            </a:r>
            <a:r>
              <a:rPr lang="en-US" sz="600" dirty="0" err="1">
                <a:solidFill>
                  <a:schemeClr val="bg1"/>
                </a:solidFill>
              </a:rPr>
              <a:t>ip</a:t>
            </a:r>
            <a:r>
              <a:rPr lang="en-US" sz="600" dirty="0">
                <a:solidFill>
                  <a:schemeClr val="bg1"/>
                </a:solidFill>
              </a:rPr>
              <a:t>-allocated-from-pool: first-pool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name: nginx-deployment-</a:t>
            </a:r>
            <a:r>
              <a:rPr lang="en-US" sz="1200" dirty="0" err="1">
                <a:solidFill>
                  <a:schemeClr val="bg1"/>
                </a:solidFill>
              </a:rPr>
              <a:t>cka</a:t>
            </a:r>
            <a:r>
              <a:rPr lang="en-US" sz="1200" dirty="0">
                <a:solidFill>
                  <a:schemeClr val="bg1"/>
                </a:solidFill>
              </a:rPr>
              <a:t>-</a:t>
            </a:r>
            <a:r>
              <a:rPr lang="en-US" sz="1200" dirty="0" err="1">
                <a:solidFill>
                  <a:schemeClr val="bg1"/>
                </a:solidFill>
              </a:rPr>
              <a:t>lb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  namespace: default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 err="1">
                <a:solidFill>
                  <a:schemeClr val="bg1"/>
                </a:solidFill>
              </a:rPr>
              <a:t>resourceVersion</a:t>
            </a:r>
            <a:r>
              <a:rPr lang="en-US" sz="1200" dirty="0">
                <a:solidFill>
                  <a:schemeClr val="bg1"/>
                </a:solidFill>
              </a:rPr>
              <a:t>: "301519"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 err="1">
                <a:solidFill>
                  <a:schemeClr val="bg1"/>
                </a:solidFill>
              </a:rPr>
              <a:t>uid</a:t>
            </a:r>
            <a:r>
              <a:rPr lang="en-US" sz="1200" dirty="0">
                <a:solidFill>
                  <a:schemeClr val="bg1"/>
                </a:solidFill>
              </a:rPr>
              <a:t>: 3a1da997-ed47-4525-bcb2-467aecbd2f92</a:t>
            </a:r>
          </a:p>
          <a:p>
            <a:r>
              <a:rPr lang="en-US" sz="1200" dirty="0">
                <a:solidFill>
                  <a:schemeClr val="bg1"/>
                </a:solidFill>
              </a:rPr>
              <a:t>spec: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 err="1">
                <a:solidFill>
                  <a:schemeClr val="bg1"/>
                </a:solidFill>
              </a:rPr>
              <a:t>allocateLoadBalancerNodePorts</a:t>
            </a:r>
            <a:r>
              <a:rPr lang="en-US" sz="1200" dirty="0">
                <a:solidFill>
                  <a:schemeClr val="bg1"/>
                </a:solidFill>
              </a:rPr>
              <a:t>: true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 err="1">
                <a:solidFill>
                  <a:schemeClr val="bg1"/>
                </a:solidFill>
              </a:rPr>
              <a:t>clusterIP</a:t>
            </a:r>
            <a:r>
              <a:rPr lang="en-US" sz="1200" dirty="0">
                <a:solidFill>
                  <a:schemeClr val="bg1"/>
                </a:solidFill>
              </a:rPr>
              <a:t>: 10.108.189.251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 err="1">
                <a:solidFill>
                  <a:schemeClr val="bg1"/>
                </a:solidFill>
              </a:rPr>
              <a:t>clusterIPs</a:t>
            </a:r>
            <a:r>
              <a:rPr lang="en-US" sz="1200" dirty="0">
                <a:solidFill>
                  <a:schemeClr val="bg1"/>
                </a:solidFill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- 10.108.189.251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</a:t>
            </a:r>
            <a:r>
              <a:rPr lang="en-US" sz="1050" dirty="0" err="1">
                <a:solidFill>
                  <a:schemeClr val="bg1"/>
                </a:solidFill>
              </a:rPr>
              <a:t>externalTrafficPolicy</a:t>
            </a:r>
            <a:r>
              <a:rPr lang="en-US" sz="1050" dirty="0">
                <a:solidFill>
                  <a:schemeClr val="bg1"/>
                </a:solidFill>
              </a:rPr>
              <a:t>: Cluster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</a:t>
            </a:r>
            <a:r>
              <a:rPr lang="en-US" sz="1050" dirty="0" err="1">
                <a:solidFill>
                  <a:schemeClr val="bg1"/>
                </a:solidFill>
              </a:rPr>
              <a:t>internalTrafficPolicy</a:t>
            </a:r>
            <a:r>
              <a:rPr lang="en-US" sz="1050" dirty="0">
                <a:solidFill>
                  <a:schemeClr val="bg1"/>
                </a:solidFill>
              </a:rPr>
              <a:t>: Cluster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 err="1">
                <a:solidFill>
                  <a:schemeClr val="bg1"/>
                </a:solidFill>
              </a:rPr>
              <a:t>ipFamilies</a:t>
            </a:r>
            <a:r>
              <a:rPr lang="en-US" sz="1200" dirty="0">
                <a:solidFill>
                  <a:schemeClr val="bg1"/>
                </a:solidFill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 IPv4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 err="1">
                <a:solidFill>
                  <a:schemeClr val="bg1"/>
                </a:solidFill>
              </a:rPr>
              <a:t>ipFamilyPolicy</a:t>
            </a:r>
            <a:r>
              <a:rPr lang="en-US" sz="1200" dirty="0">
                <a:solidFill>
                  <a:schemeClr val="bg1"/>
                </a:solidFill>
              </a:rPr>
              <a:t>: </a:t>
            </a:r>
            <a:r>
              <a:rPr lang="en-US" sz="1200" dirty="0" err="1">
                <a:solidFill>
                  <a:schemeClr val="bg1"/>
                </a:solidFill>
              </a:rPr>
              <a:t>SingleStack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  ports: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- </a:t>
            </a:r>
            <a:r>
              <a:rPr lang="en-US" sz="1200" dirty="0" err="1">
                <a:solidFill>
                  <a:schemeClr val="bg1"/>
                </a:solidFill>
              </a:rPr>
              <a:t>nodePort</a:t>
            </a:r>
            <a:r>
              <a:rPr lang="en-US" sz="1200" dirty="0">
                <a:solidFill>
                  <a:schemeClr val="bg1"/>
                </a:solidFill>
              </a:rPr>
              <a:t>: 30794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port: 8080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protocol: TCP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</a:t>
            </a:r>
            <a:r>
              <a:rPr lang="en-US" sz="1200" dirty="0" err="1">
                <a:solidFill>
                  <a:schemeClr val="bg1"/>
                </a:solidFill>
              </a:rPr>
              <a:t>targetPort</a:t>
            </a:r>
            <a:r>
              <a:rPr lang="en-US" sz="1200" dirty="0">
                <a:solidFill>
                  <a:schemeClr val="bg1"/>
                </a:solidFill>
              </a:rPr>
              <a:t>: 80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selector: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app: devops-wala.com-</a:t>
            </a:r>
            <a:r>
              <a:rPr lang="en-US" sz="1200" dirty="0" err="1">
                <a:solidFill>
                  <a:schemeClr val="bg1"/>
                </a:solidFill>
              </a:rPr>
              <a:t>cka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 err="1">
                <a:solidFill>
                  <a:schemeClr val="bg1"/>
                </a:solidFill>
              </a:rPr>
              <a:t>sessionAffinity</a:t>
            </a:r>
            <a:r>
              <a:rPr lang="en-US" sz="1200" dirty="0">
                <a:solidFill>
                  <a:schemeClr val="bg1"/>
                </a:solidFill>
              </a:rPr>
              <a:t>: None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type: LoadBalancer</a:t>
            </a:r>
          </a:p>
          <a:p>
            <a:r>
              <a:rPr lang="en-US" sz="1200" dirty="0">
                <a:solidFill>
                  <a:schemeClr val="bg1"/>
                </a:solidFill>
              </a:rPr>
              <a:t>status: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 err="1">
                <a:solidFill>
                  <a:schemeClr val="bg1"/>
                </a:solidFill>
              </a:rPr>
              <a:t>loadBalancer</a:t>
            </a:r>
            <a:r>
              <a:rPr lang="en-US" sz="1200" dirty="0">
                <a:solidFill>
                  <a:schemeClr val="bg1"/>
                </a:solidFill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ingress: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- </a:t>
            </a:r>
            <a:r>
              <a:rPr lang="en-US" sz="1200" dirty="0" err="1">
                <a:solidFill>
                  <a:schemeClr val="bg1"/>
                </a:solidFill>
              </a:rPr>
              <a:t>ip</a:t>
            </a:r>
            <a:r>
              <a:rPr lang="en-US" sz="1200" dirty="0">
                <a:solidFill>
                  <a:schemeClr val="bg1"/>
                </a:solidFill>
              </a:rPr>
              <a:t>: 192.168.1.100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343683-0A9C-FC5F-E85D-70E84719979C}"/>
              </a:ext>
            </a:extLst>
          </p:cNvPr>
          <p:cNvSpPr/>
          <p:nvPr/>
        </p:nvSpPr>
        <p:spPr>
          <a:xfrm>
            <a:off x="0" y="5390803"/>
            <a:ext cx="1463040" cy="82702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28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E48FBA-0DD6-D0A8-512D-57B5C3DFAE87}"/>
              </a:ext>
            </a:extLst>
          </p:cNvPr>
          <p:cNvSpPr/>
          <p:nvPr/>
        </p:nvSpPr>
        <p:spPr>
          <a:xfrm>
            <a:off x="2736932" y="1885951"/>
            <a:ext cx="6557482" cy="429905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797E6B-D9FB-EF14-7B8E-B33FB8286350}"/>
              </a:ext>
            </a:extLst>
          </p:cNvPr>
          <p:cNvSpPr/>
          <p:nvPr/>
        </p:nvSpPr>
        <p:spPr>
          <a:xfrm>
            <a:off x="3165213" y="1959430"/>
            <a:ext cx="2231289" cy="3196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2E1AD3-0C62-47DE-13DD-6B4636367AD5}"/>
              </a:ext>
            </a:extLst>
          </p:cNvPr>
          <p:cNvSpPr/>
          <p:nvPr/>
        </p:nvSpPr>
        <p:spPr>
          <a:xfrm>
            <a:off x="6804590" y="1959431"/>
            <a:ext cx="2231289" cy="32354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1F6899-84C0-45C4-DC63-403A8E2452C8}"/>
              </a:ext>
            </a:extLst>
          </p:cNvPr>
          <p:cNvSpPr/>
          <p:nvPr/>
        </p:nvSpPr>
        <p:spPr>
          <a:xfrm>
            <a:off x="3490363" y="2663101"/>
            <a:ext cx="4572677" cy="581915"/>
          </a:xfrm>
          <a:prstGeom prst="rect">
            <a:avLst/>
          </a:prstGeom>
          <a:solidFill>
            <a:srgbClr val="99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cluster IP Service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2DF723-03C8-8CAB-FD10-4C6611F34AAE}"/>
              </a:ext>
            </a:extLst>
          </p:cNvPr>
          <p:cNvGrpSpPr/>
          <p:nvPr/>
        </p:nvGrpSpPr>
        <p:grpSpPr>
          <a:xfrm>
            <a:off x="3417121" y="4245425"/>
            <a:ext cx="832731" cy="756131"/>
            <a:chOff x="1555261" y="4213958"/>
            <a:chExt cx="1219200" cy="11811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BA72FA-453E-4CD0-1144-145753F98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261" y="4213958"/>
              <a:ext cx="1219200" cy="11811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014F02-246E-DE9F-0E51-D8A11DA96859}"/>
                </a:ext>
              </a:extLst>
            </p:cNvPr>
            <p:cNvSpPr txBox="1"/>
            <p:nvPr/>
          </p:nvSpPr>
          <p:spPr>
            <a:xfrm>
              <a:off x="1985106" y="4267488"/>
              <a:ext cx="398585" cy="232257"/>
            </a:xfrm>
            <a:prstGeom prst="rect">
              <a:avLst/>
            </a:prstGeom>
            <a:solidFill>
              <a:srgbClr val="DCDC24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80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47AB0B-A44E-11B5-2A3A-A8154DCD97AE}"/>
                </a:ext>
              </a:extLst>
            </p:cNvPr>
            <p:cNvSpPr txBox="1"/>
            <p:nvPr/>
          </p:nvSpPr>
          <p:spPr>
            <a:xfrm>
              <a:off x="1649044" y="4510861"/>
              <a:ext cx="1125416" cy="232257"/>
            </a:xfrm>
            <a:prstGeom prst="rect">
              <a:avLst/>
            </a:prstGeom>
            <a:solidFill>
              <a:srgbClr val="DCDC24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172.16.133.181</a:t>
              </a:r>
              <a:endParaRPr lang="en-US" sz="6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942BF5-4024-C9EF-709F-5CD2065B3B18}"/>
              </a:ext>
            </a:extLst>
          </p:cNvPr>
          <p:cNvGrpSpPr/>
          <p:nvPr/>
        </p:nvGrpSpPr>
        <p:grpSpPr>
          <a:xfrm>
            <a:off x="7039984" y="4138939"/>
            <a:ext cx="832731" cy="857405"/>
            <a:chOff x="6928339" y="4108450"/>
            <a:chExt cx="1219200" cy="11811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DB2B320-6099-3EC6-E935-D1FD5020A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8339" y="4108450"/>
              <a:ext cx="1219200" cy="11811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BBFC98-EF57-4F08-8A5B-413F325F71AA}"/>
                </a:ext>
              </a:extLst>
            </p:cNvPr>
            <p:cNvSpPr txBox="1"/>
            <p:nvPr/>
          </p:nvSpPr>
          <p:spPr>
            <a:xfrm>
              <a:off x="6992942" y="4381925"/>
              <a:ext cx="1070707" cy="232257"/>
            </a:xfrm>
            <a:prstGeom prst="rect">
              <a:avLst/>
            </a:prstGeom>
            <a:solidFill>
              <a:srgbClr val="DCDC24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172.16.14.114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457616-F808-6BE4-978A-44072BE18C8D}"/>
                </a:ext>
              </a:extLst>
            </p:cNvPr>
            <p:cNvSpPr txBox="1"/>
            <p:nvPr/>
          </p:nvSpPr>
          <p:spPr>
            <a:xfrm>
              <a:off x="7370792" y="4120315"/>
              <a:ext cx="450563" cy="267988"/>
            </a:xfrm>
            <a:prstGeom prst="rect">
              <a:avLst/>
            </a:prstGeom>
            <a:solidFill>
              <a:srgbClr val="DCDC24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80</a:t>
              </a:r>
              <a:endParaRPr lang="en-US" sz="1050" b="1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3B919C-42A8-C8A4-B953-BBD919FF90A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3833487" y="3245016"/>
            <a:ext cx="1943215" cy="10004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7B4981-B142-8720-38E5-C0338841B21B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776702" y="3253629"/>
            <a:ext cx="1679648" cy="885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AC2B4FB-BD8C-D543-192C-A4DCBD8342A1}"/>
              </a:ext>
            </a:extLst>
          </p:cNvPr>
          <p:cNvSpPr txBox="1"/>
          <p:nvPr/>
        </p:nvSpPr>
        <p:spPr>
          <a:xfrm>
            <a:off x="5491756" y="2903991"/>
            <a:ext cx="942159" cy="276999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10.99.58.32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ADB95-2056-00BC-1800-7AFE79683EF8}"/>
              </a:ext>
            </a:extLst>
          </p:cNvPr>
          <p:cNvSpPr txBox="1"/>
          <p:nvPr/>
        </p:nvSpPr>
        <p:spPr>
          <a:xfrm>
            <a:off x="5721652" y="2663101"/>
            <a:ext cx="446722" cy="246221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8080</a:t>
            </a:r>
            <a:endParaRPr 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37160A-87CA-3482-5E68-E17E8220B6F6}"/>
              </a:ext>
            </a:extLst>
          </p:cNvPr>
          <p:cNvSpPr txBox="1"/>
          <p:nvPr/>
        </p:nvSpPr>
        <p:spPr>
          <a:xfrm>
            <a:off x="5247209" y="5908002"/>
            <a:ext cx="1431255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Kubernetes Cluster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C862A5-BAEC-B4F8-8E36-E5B6D478E9DA}"/>
              </a:ext>
            </a:extLst>
          </p:cNvPr>
          <p:cNvSpPr txBox="1"/>
          <p:nvPr/>
        </p:nvSpPr>
        <p:spPr>
          <a:xfrm>
            <a:off x="4205400" y="4870173"/>
            <a:ext cx="109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Workernode1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01424-11D0-F637-6281-4D5C1BE80F38}"/>
              </a:ext>
            </a:extLst>
          </p:cNvPr>
          <p:cNvSpPr txBox="1"/>
          <p:nvPr/>
        </p:nvSpPr>
        <p:spPr>
          <a:xfrm>
            <a:off x="7905307" y="4870172"/>
            <a:ext cx="109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Workernode2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DF4F2D-4B79-F834-665C-BCE21AA6FE16}"/>
              </a:ext>
            </a:extLst>
          </p:cNvPr>
          <p:cNvSpPr/>
          <p:nvPr/>
        </p:nvSpPr>
        <p:spPr>
          <a:xfrm>
            <a:off x="7414071" y="2935748"/>
            <a:ext cx="1019644" cy="288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>
                <a:solidFill>
                  <a:schemeClr val="tx1"/>
                </a:solidFill>
              </a:rPr>
              <a:t>spec.clusterIP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772947-E010-D699-0A62-5E900A27EC45}"/>
              </a:ext>
            </a:extLst>
          </p:cNvPr>
          <p:cNvCxnSpPr>
            <a:cxnSpLocks/>
            <a:stCxn id="21" idx="1"/>
            <a:endCxn id="16" idx="3"/>
          </p:cNvCxnSpPr>
          <p:nvPr/>
        </p:nvCxnSpPr>
        <p:spPr>
          <a:xfrm flipH="1" flipV="1">
            <a:off x="6433915" y="3042491"/>
            <a:ext cx="980156" cy="373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1CCCB3-6A6E-0A6F-640C-74D3B5DF9C2E}"/>
              </a:ext>
            </a:extLst>
          </p:cNvPr>
          <p:cNvCxnSpPr>
            <a:cxnSpLocks/>
            <a:stCxn id="26" idx="1"/>
            <a:endCxn id="17" idx="3"/>
          </p:cNvCxnSpPr>
          <p:nvPr/>
        </p:nvCxnSpPr>
        <p:spPr>
          <a:xfrm flipH="1">
            <a:off x="6168374" y="2780586"/>
            <a:ext cx="1245697" cy="5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5C75EA4-9328-FC63-40B2-3AF12CA087D9}"/>
              </a:ext>
            </a:extLst>
          </p:cNvPr>
          <p:cNvSpPr/>
          <p:nvPr/>
        </p:nvSpPr>
        <p:spPr>
          <a:xfrm>
            <a:off x="1602199" y="3658904"/>
            <a:ext cx="1544425" cy="288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spec.ports</a:t>
            </a:r>
            <a:r>
              <a:rPr lang="en-US" sz="1000" dirty="0"/>
              <a:t>[0].</a:t>
            </a:r>
            <a:r>
              <a:rPr lang="en-US" sz="1000" dirty="0" err="1"/>
              <a:t>targetPort</a:t>
            </a:r>
            <a:endParaRPr lang="en-US" sz="10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6ADBF0-7830-6CC9-E08D-1E61A22BFA69}"/>
              </a:ext>
            </a:extLst>
          </p:cNvPr>
          <p:cNvCxnSpPr>
            <a:cxnSpLocks/>
            <a:stCxn id="24" idx="2"/>
            <a:endCxn id="8" idx="1"/>
          </p:cNvCxnSpPr>
          <p:nvPr/>
        </p:nvCxnSpPr>
        <p:spPr>
          <a:xfrm>
            <a:off x="2374412" y="3947156"/>
            <a:ext cx="1336299" cy="406883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A370F5B-05D4-B156-419A-CA4C1906BEFB}"/>
              </a:ext>
            </a:extLst>
          </p:cNvPr>
          <p:cNvSpPr/>
          <p:nvPr/>
        </p:nvSpPr>
        <p:spPr>
          <a:xfrm>
            <a:off x="7414071" y="2636460"/>
            <a:ext cx="1285185" cy="288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>
                <a:solidFill>
                  <a:schemeClr val="tx1"/>
                </a:solidFill>
              </a:rPr>
              <a:t>spec.ports</a:t>
            </a:r>
            <a:r>
              <a:rPr lang="en-US" sz="1100" b="1" dirty="0">
                <a:solidFill>
                  <a:schemeClr val="tx1"/>
                </a:solidFill>
              </a:rPr>
              <a:t>[0].port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BD98FA-A688-9D66-347B-2A70FB26E5B0}"/>
              </a:ext>
            </a:extLst>
          </p:cNvPr>
          <p:cNvSpPr txBox="1"/>
          <p:nvPr/>
        </p:nvSpPr>
        <p:spPr>
          <a:xfrm>
            <a:off x="3752791" y="2177519"/>
            <a:ext cx="1056132" cy="276999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192.168.1.32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C569A3-6BF3-5C85-F6F0-94DFACF7135C}"/>
              </a:ext>
            </a:extLst>
          </p:cNvPr>
          <p:cNvSpPr txBox="1"/>
          <p:nvPr/>
        </p:nvSpPr>
        <p:spPr>
          <a:xfrm>
            <a:off x="3972395" y="1959430"/>
            <a:ext cx="550616" cy="246221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31001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4F3229-F029-6B7B-0CE2-E191D7737350}"/>
              </a:ext>
            </a:extLst>
          </p:cNvPr>
          <p:cNvSpPr txBox="1"/>
          <p:nvPr/>
        </p:nvSpPr>
        <p:spPr>
          <a:xfrm>
            <a:off x="7426956" y="2165983"/>
            <a:ext cx="1056132" cy="276999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192.168.1.33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601A1F-5D19-7676-CD81-65AEFAD4F821}"/>
              </a:ext>
            </a:extLst>
          </p:cNvPr>
          <p:cNvSpPr txBox="1"/>
          <p:nvPr/>
        </p:nvSpPr>
        <p:spPr>
          <a:xfrm>
            <a:off x="7646560" y="1947894"/>
            <a:ext cx="550616" cy="246221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31001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CFB5E4-9C6A-DD7E-65D0-0A17BAF42BE9}"/>
              </a:ext>
            </a:extLst>
          </p:cNvPr>
          <p:cNvSpPr/>
          <p:nvPr/>
        </p:nvSpPr>
        <p:spPr>
          <a:xfrm>
            <a:off x="1735212" y="1794288"/>
            <a:ext cx="1069017" cy="288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err="1">
                <a:solidFill>
                  <a:schemeClr val="bg1"/>
                </a:solidFill>
              </a:rPr>
              <a:t>spec.ports</a:t>
            </a:r>
            <a:r>
              <a:rPr lang="en-US" sz="900" b="1" dirty="0">
                <a:solidFill>
                  <a:schemeClr val="bg1"/>
                </a:solidFill>
              </a:rPr>
              <a:t>[0].port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B8492B6-AE7F-5023-8DB6-54C753128CA1}"/>
              </a:ext>
            </a:extLst>
          </p:cNvPr>
          <p:cNvCxnSpPr>
            <a:cxnSpLocks/>
            <a:stCxn id="31" idx="3"/>
            <a:endCxn id="28" idx="1"/>
          </p:cNvCxnSpPr>
          <p:nvPr/>
        </p:nvCxnSpPr>
        <p:spPr>
          <a:xfrm>
            <a:off x="2804229" y="1938414"/>
            <a:ext cx="1168166" cy="14412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59F6F36-8B4F-A7E3-878B-35322A6D3A4B}"/>
              </a:ext>
            </a:extLst>
          </p:cNvPr>
          <p:cNvSpPr/>
          <p:nvPr/>
        </p:nvSpPr>
        <p:spPr>
          <a:xfrm>
            <a:off x="5479003" y="2903696"/>
            <a:ext cx="942160" cy="2713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9D3FE0-77BA-87EF-56D0-08E683DBA1EE}"/>
              </a:ext>
            </a:extLst>
          </p:cNvPr>
          <p:cNvSpPr/>
          <p:nvPr/>
        </p:nvSpPr>
        <p:spPr>
          <a:xfrm>
            <a:off x="1728514" y="2205651"/>
            <a:ext cx="1069017" cy="288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Node / VM IP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E36A96B-4C3C-191A-8190-E72F6F52D073}"/>
              </a:ext>
            </a:extLst>
          </p:cNvPr>
          <p:cNvCxnSpPr>
            <a:cxnSpLocks/>
            <a:stCxn id="34" idx="3"/>
            <a:endCxn id="27" idx="1"/>
          </p:cNvCxnSpPr>
          <p:nvPr/>
        </p:nvCxnSpPr>
        <p:spPr>
          <a:xfrm flipV="1">
            <a:off x="2797531" y="2316019"/>
            <a:ext cx="955260" cy="3375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642D924-FBFC-C93B-E43C-C231402CF904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808923" y="2316019"/>
            <a:ext cx="1136090" cy="34116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43C2720-7869-2342-9B5B-E47F5327BF1B}"/>
              </a:ext>
            </a:extLst>
          </p:cNvPr>
          <p:cNvCxnSpPr>
            <a:cxnSpLocks/>
            <a:stCxn id="29" idx="1"/>
            <a:endCxn id="17" idx="0"/>
          </p:cNvCxnSpPr>
          <p:nvPr/>
        </p:nvCxnSpPr>
        <p:spPr>
          <a:xfrm flipH="1">
            <a:off x="5945013" y="2304483"/>
            <a:ext cx="1481943" cy="35861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708261E3-746D-8763-290D-39EE880B8982}"/>
              </a:ext>
            </a:extLst>
          </p:cNvPr>
          <p:cNvCxnSpPr>
            <a:cxnSpLocks/>
            <a:stCxn id="41" idx="1"/>
            <a:endCxn id="3" idx="0"/>
          </p:cNvCxnSpPr>
          <p:nvPr/>
        </p:nvCxnSpPr>
        <p:spPr>
          <a:xfrm rot="10800000" flipV="1">
            <a:off x="4280858" y="1134534"/>
            <a:ext cx="1487524" cy="82489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46F7EDD-1F9C-2247-7D86-908A7FE8D023}"/>
              </a:ext>
            </a:extLst>
          </p:cNvPr>
          <p:cNvCxnSpPr>
            <a:cxnSpLocks/>
            <a:stCxn id="41" idx="3"/>
            <a:endCxn id="30" idx="0"/>
          </p:cNvCxnSpPr>
          <p:nvPr/>
        </p:nvCxnSpPr>
        <p:spPr>
          <a:xfrm>
            <a:off x="6580397" y="1134534"/>
            <a:ext cx="1341471" cy="81336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AD4E5A0-94F2-93D5-20E2-1584F6F4F195}"/>
              </a:ext>
            </a:extLst>
          </p:cNvPr>
          <p:cNvSpPr txBox="1"/>
          <p:nvPr/>
        </p:nvSpPr>
        <p:spPr>
          <a:xfrm>
            <a:off x="5396502" y="463504"/>
            <a:ext cx="1208405" cy="276999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192.168.1.100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0DF381-DD2F-3216-DC9E-092DA29877A1}"/>
              </a:ext>
            </a:extLst>
          </p:cNvPr>
          <p:cNvSpPr txBox="1"/>
          <p:nvPr/>
        </p:nvSpPr>
        <p:spPr>
          <a:xfrm>
            <a:off x="5740365" y="239570"/>
            <a:ext cx="550616" cy="246221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8080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04877F0-AC3D-1DA7-B5E4-B3EBD9535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382" y="758977"/>
            <a:ext cx="812015" cy="7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2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000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17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61" grpId="0" animBg="1"/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035D23-9D15-7DCF-C48E-B87780BB5401}"/>
              </a:ext>
            </a:extLst>
          </p:cNvPr>
          <p:cNvSpPr/>
          <p:nvPr/>
        </p:nvSpPr>
        <p:spPr>
          <a:xfrm>
            <a:off x="372646" y="1449646"/>
            <a:ext cx="7473908" cy="476080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D8F1C5-5E08-E35B-73DD-8DC68F36548F}"/>
              </a:ext>
            </a:extLst>
          </p:cNvPr>
          <p:cNvSpPr/>
          <p:nvPr/>
        </p:nvSpPr>
        <p:spPr>
          <a:xfrm>
            <a:off x="577205" y="1604062"/>
            <a:ext cx="3843738" cy="4191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539E09-0956-AB2F-F134-E104E3B811CA}"/>
              </a:ext>
            </a:extLst>
          </p:cNvPr>
          <p:cNvSpPr/>
          <p:nvPr/>
        </p:nvSpPr>
        <p:spPr>
          <a:xfrm>
            <a:off x="4997932" y="1642682"/>
            <a:ext cx="2597767" cy="4191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4A2E79-3C78-238A-6535-15A0A2BD4435}"/>
              </a:ext>
            </a:extLst>
          </p:cNvPr>
          <p:cNvSpPr/>
          <p:nvPr/>
        </p:nvSpPr>
        <p:spPr>
          <a:xfrm>
            <a:off x="3583460" y="2648046"/>
            <a:ext cx="2065994" cy="316187"/>
          </a:xfrm>
          <a:prstGeom prst="rect">
            <a:avLst/>
          </a:prstGeom>
          <a:solidFill>
            <a:srgbClr val="99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cluster IP Service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0C6720-2D44-1D5C-5D0D-7C142D107816}"/>
              </a:ext>
            </a:extLst>
          </p:cNvPr>
          <p:cNvGrpSpPr/>
          <p:nvPr/>
        </p:nvGrpSpPr>
        <p:grpSpPr>
          <a:xfrm>
            <a:off x="3360175" y="3221271"/>
            <a:ext cx="832731" cy="756131"/>
            <a:chOff x="1555261" y="4213958"/>
            <a:chExt cx="1219200" cy="11811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027F49-AA7A-8211-F4A2-AC74C9774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261" y="4213958"/>
              <a:ext cx="1219200" cy="11811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711ACC-9CB5-3C06-86CB-A2060E1A0A79}"/>
                </a:ext>
              </a:extLst>
            </p:cNvPr>
            <p:cNvSpPr txBox="1"/>
            <p:nvPr/>
          </p:nvSpPr>
          <p:spPr>
            <a:xfrm>
              <a:off x="1985106" y="4267488"/>
              <a:ext cx="398585" cy="232257"/>
            </a:xfrm>
            <a:prstGeom prst="rect">
              <a:avLst/>
            </a:prstGeom>
            <a:solidFill>
              <a:srgbClr val="DCDC24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80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4F116-7224-2A7A-84A8-C5C7DD69072A}"/>
                </a:ext>
              </a:extLst>
            </p:cNvPr>
            <p:cNvSpPr txBox="1"/>
            <p:nvPr/>
          </p:nvSpPr>
          <p:spPr>
            <a:xfrm>
              <a:off x="1649044" y="4510861"/>
              <a:ext cx="1125416" cy="232257"/>
            </a:xfrm>
            <a:prstGeom prst="rect">
              <a:avLst/>
            </a:prstGeom>
            <a:solidFill>
              <a:srgbClr val="DCDC24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172.16.133.181</a:t>
              </a:r>
              <a:endParaRPr lang="en-US" sz="6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001FFD-A7E7-7254-C9FF-F79DF64A5C64}"/>
              </a:ext>
            </a:extLst>
          </p:cNvPr>
          <p:cNvGrpSpPr/>
          <p:nvPr/>
        </p:nvGrpSpPr>
        <p:grpSpPr>
          <a:xfrm>
            <a:off x="5210332" y="3269318"/>
            <a:ext cx="832731" cy="857405"/>
            <a:chOff x="6928339" y="4108450"/>
            <a:chExt cx="1219200" cy="11811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DAF7E14-E927-E61C-92B8-AE64FD1FB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8339" y="4108450"/>
              <a:ext cx="1219200" cy="11811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E58710-AE57-EB0C-2B5E-FC383760434B}"/>
                </a:ext>
              </a:extLst>
            </p:cNvPr>
            <p:cNvSpPr txBox="1"/>
            <p:nvPr/>
          </p:nvSpPr>
          <p:spPr>
            <a:xfrm>
              <a:off x="6992942" y="4381925"/>
              <a:ext cx="1070707" cy="232257"/>
            </a:xfrm>
            <a:prstGeom prst="rect">
              <a:avLst/>
            </a:prstGeom>
            <a:solidFill>
              <a:srgbClr val="DCDC24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172.16.14.114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6EB203-3F22-44F5-A147-503EAC8E8DE4}"/>
                </a:ext>
              </a:extLst>
            </p:cNvPr>
            <p:cNvSpPr txBox="1"/>
            <p:nvPr/>
          </p:nvSpPr>
          <p:spPr>
            <a:xfrm>
              <a:off x="7370792" y="4120315"/>
              <a:ext cx="450563" cy="267988"/>
            </a:xfrm>
            <a:prstGeom prst="rect">
              <a:avLst/>
            </a:prstGeom>
            <a:solidFill>
              <a:srgbClr val="DCDC24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80</a:t>
              </a:r>
              <a:endParaRPr lang="en-US" sz="1050" b="1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102F94-AD47-602D-C4F8-09ADBEB62FB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3789885" y="2964233"/>
            <a:ext cx="826572" cy="2913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0B0B61-35E6-FDD4-8684-E252F5FA5FEE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>
            <a:off x="4616457" y="2964233"/>
            <a:ext cx="1049948" cy="3136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BAC3F13-DFB5-B062-FBA2-B9F37D121FC9}"/>
              </a:ext>
            </a:extLst>
          </p:cNvPr>
          <p:cNvSpPr txBox="1"/>
          <p:nvPr/>
        </p:nvSpPr>
        <p:spPr>
          <a:xfrm>
            <a:off x="3880923" y="2425835"/>
            <a:ext cx="942159" cy="276999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10.99.58.32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044E72-468A-83E6-CCD3-A337B43990BF}"/>
              </a:ext>
            </a:extLst>
          </p:cNvPr>
          <p:cNvSpPr txBox="1"/>
          <p:nvPr/>
        </p:nvSpPr>
        <p:spPr>
          <a:xfrm>
            <a:off x="4119039" y="2219850"/>
            <a:ext cx="446722" cy="246221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8080</a:t>
            </a:r>
            <a:endParaRPr 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D6689F-E912-3A2F-0233-9965AB677616}"/>
              </a:ext>
            </a:extLst>
          </p:cNvPr>
          <p:cNvSpPr txBox="1"/>
          <p:nvPr/>
        </p:nvSpPr>
        <p:spPr>
          <a:xfrm>
            <a:off x="3807029" y="5908002"/>
            <a:ext cx="1431255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Kubernetes Cluster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6BBB26-3EE7-B7F7-812B-703F9D3F42CC}"/>
              </a:ext>
            </a:extLst>
          </p:cNvPr>
          <p:cNvSpPr txBox="1"/>
          <p:nvPr/>
        </p:nvSpPr>
        <p:spPr>
          <a:xfrm>
            <a:off x="1696786" y="5525490"/>
            <a:ext cx="109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Workernode1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CC541-7F5B-8DA1-A03A-778D018CBC7E}"/>
              </a:ext>
            </a:extLst>
          </p:cNvPr>
          <p:cNvSpPr txBox="1"/>
          <p:nvPr/>
        </p:nvSpPr>
        <p:spPr>
          <a:xfrm>
            <a:off x="6583109" y="5557358"/>
            <a:ext cx="109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Workernode2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A0D781-F3AE-6BBE-1403-91B0AC6D23D5}"/>
              </a:ext>
            </a:extLst>
          </p:cNvPr>
          <p:cNvSpPr txBox="1"/>
          <p:nvPr/>
        </p:nvSpPr>
        <p:spPr>
          <a:xfrm>
            <a:off x="1982711" y="1803681"/>
            <a:ext cx="1750178" cy="276999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192.168.1.32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E0867-5C2E-B425-6CBA-FAA752970670}"/>
              </a:ext>
            </a:extLst>
          </p:cNvPr>
          <p:cNvSpPr txBox="1"/>
          <p:nvPr/>
        </p:nvSpPr>
        <p:spPr>
          <a:xfrm>
            <a:off x="3077245" y="1590371"/>
            <a:ext cx="550616" cy="246221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31001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1C8D66-55FD-8A38-C7AE-0636A84BEE9B}"/>
              </a:ext>
            </a:extLst>
          </p:cNvPr>
          <p:cNvSpPr txBox="1"/>
          <p:nvPr/>
        </p:nvSpPr>
        <p:spPr>
          <a:xfrm>
            <a:off x="5382305" y="1900154"/>
            <a:ext cx="1607024" cy="276999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192.168.1.33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5DEBEE-D652-AE2D-E61A-783EDA3A9D4C}"/>
              </a:ext>
            </a:extLst>
          </p:cNvPr>
          <p:cNvSpPr txBox="1"/>
          <p:nvPr/>
        </p:nvSpPr>
        <p:spPr>
          <a:xfrm>
            <a:off x="5626698" y="1663097"/>
            <a:ext cx="550616" cy="246221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31001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C02E7F-8B1E-0FD3-0A17-860A5087E631}"/>
              </a:ext>
            </a:extLst>
          </p:cNvPr>
          <p:cNvSpPr/>
          <p:nvPr/>
        </p:nvSpPr>
        <p:spPr>
          <a:xfrm>
            <a:off x="3900086" y="2425835"/>
            <a:ext cx="942160" cy="2713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1D093EE-6A14-1881-484F-BF1B1E5C023C}"/>
              </a:ext>
            </a:extLst>
          </p:cNvPr>
          <p:cNvCxnSpPr>
            <a:cxnSpLocks/>
            <a:stCxn id="27" idx="3"/>
            <a:endCxn id="17" idx="1"/>
          </p:cNvCxnSpPr>
          <p:nvPr/>
        </p:nvCxnSpPr>
        <p:spPr>
          <a:xfrm>
            <a:off x="3732889" y="1942181"/>
            <a:ext cx="386150" cy="40078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D41214-B1B2-1DBE-0CB2-070E89549AC1}"/>
              </a:ext>
            </a:extLst>
          </p:cNvPr>
          <p:cNvCxnSpPr>
            <a:cxnSpLocks/>
            <a:stCxn id="29" idx="1"/>
            <a:endCxn id="17" idx="3"/>
          </p:cNvCxnSpPr>
          <p:nvPr/>
        </p:nvCxnSpPr>
        <p:spPr>
          <a:xfrm flipH="1">
            <a:off x="4565761" y="2038654"/>
            <a:ext cx="816544" cy="30430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FC0F423-60F7-050C-5C8F-782181BF16F2}"/>
              </a:ext>
            </a:extLst>
          </p:cNvPr>
          <p:cNvCxnSpPr>
            <a:cxnSpLocks/>
            <a:stCxn id="50" idx="1"/>
            <a:endCxn id="28" idx="0"/>
          </p:cNvCxnSpPr>
          <p:nvPr/>
        </p:nvCxnSpPr>
        <p:spPr>
          <a:xfrm rot="10800000" flipV="1">
            <a:off x="3352553" y="868681"/>
            <a:ext cx="983968" cy="72168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2E8E494-8A8F-D19C-1234-D67CEBEEEF33}"/>
              </a:ext>
            </a:extLst>
          </p:cNvPr>
          <p:cNvCxnSpPr>
            <a:cxnSpLocks/>
            <a:stCxn id="50" idx="3"/>
            <a:endCxn id="30" idx="0"/>
          </p:cNvCxnSpPr>
          <p:nvPr/>
        </p:nvCxnSpPr>
        <p:spPr>
          <a:xfrm>
            <a:off x="5148536" y="868682"/>
            <a:ext cx="753470" cy="79441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11B6E27-762A-A92C-8F00-D490A2045780}"/>
              </a:ext>
            </a:extLst>
          </p:cNvPr>
          <p:cNvSpPr txBox="1"/>
          <p:nvPr/>
        </p:nvSpPr>
        <p:spPr>
          <a:xfrm>
            <a:off x="4480583" y="300765"/>
            <a:ext cx="550616" cy="246221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8080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9979A04-58AE-67E4-4193-69C5CB583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21" y="493125"/>
            <a:ext cx="812015" cy="751114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26211DA-5AC0-6981-0DA1-28A7FB087B72}"/>
              </a:ext>
            </a:extLst>
          </p:cNvPr>
          <p:cNvSpPr/>
          <p:nvPr/>
        </p:nvSpPr>
        <p:spPr>
          <a:xfrm>
            <a:off x="3635546" y="4290451"/>
            <a:ext cx="1972933" cy="3535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cluster IP Service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CA8138-13AD-BBBF-0040-B7E68F3C4CAC}"/>
              </a:ext>
            </a:extLst>
          </p:cNvPr>
          <p:cNvSpPr txBox="1"/>
          <p:nvPr/>
        </p:nvSpPr>
        <p:spPr>
          <a:xfrm>
            <a:off x="5601809" y="4341535"/>
            <a:ext cx="1013402" cy="261610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10.107.86.175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1392CB0-2125-6063-6B36-BE63C82801EC}"/>
              </a:ext>
            </a:extLst>
          </p:cNvPr>
          <p:cNvSpPr txBox="1"/>
          <p:nvPr/>
        </p:nvSpPr>
        <p:spPr>
          <a:xfrm>
            <a:off x="6519851" y="4356923"/>
            <a:ext cx="550616" cy="253916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b="1" dirty="0"/>
              <a:t>8081</a:t>
            </a:r>
            <a:endParaRPr lang="en-US" sz="14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CF16820-1AB1-A9A3-79D6-93485FBC5095}"/>
              </a:ext>
            </a:extLst>
          </p:cNvPr>
          <p:cNvSpPr txBox="1"/>
          <p:nvPr/>
        </p:nvSpPr>
        <p:spPr>
          <a:xfrm>
            <a:off x="6519851" y="1642775"/>
            <a:ext cx="550616" cy="246221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30085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CADB160-A042-06A5-D6A6-A0E3D0028024}"/>
              </a:ext>
            </a:extLst>
          </p:cNvPr>
          <p:cNvSpPr txBox="1"/>
          <p:nvPr/>
        </p:nvSpPr>
        <p:spPr>
          <a:xfrm>
            <a:off x="1767226" y="1596486"/>
            <a:ext cx="550616" cy="246221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30085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C8AF0171-4360-983B-1874-9BF783B1298E}"/>
              </a:ext>
            </a:extLst>
          </p:cNvPr>
          <p:cNvCxnSpPr>
            <a:cxnSpLocks/>
            <a:stCxn id="71" idx="3"/>
            <a:endCxn id="64" idx="0"/>
          </p:cNvCxnSpPr>
          <p:nvPr/>
        </p:nvCxnSpPr>
        <p:spPr>
          <a:xfrm flipH="1">
            <a:off x="6795159" y="555793"/>
            <a:ext cx="2114885" cy="1086982"/>
          </a:xfrm>
          <a:prstGeom prst="bentConnector4">
            <a:avLst>
              <a:gd name="adj1" fmla="val -10809"/>
              <a:gd name="adj2" fmla="val 67275"/>
            </a:avLst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4FEFB853-3EE5-3A5A-5DA4-631093CBAD41}"/>
              </a:ext>
            </a:extLst>
          </p:cNvPr>
          <p:cNvCxnSpPr>
            <a:cxnSpLocks/>
            <a:endCxn id="66" idx="0"/>
          </p:cNvCxnSpPr>
          <p:nvPr/>
        </p:nvCxnSpPr>
        <p:spPr>
          <a:xfrm rot="10800000" flipV="1">
            <a:off x="2042534" y="218222"/>
            <a:ext cx="7084616" cy="1378263"/>
          </a:xfrm>
          <a:prstGeom prst="bentConnector2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5845283-CD36-9766-8067-B849FBD8DF37}"/>
              </a:ext>
            </a:extLst>
          </p:cNvPr>
          <p:cNvSpPr txBox="1"/>
          <p:nvPr/>
        </p:nvSpPr>
        <p:spPr>
          <a:xfrm>
            <a:off x="8851842" y="263283"/>
            <a:ext cx="502229" cy="246221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8081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AF44ECF8-3158-B00D-1CD8-5BD6D5B18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029" y="180236"/>
            <a:ext cx="812015" cy="751114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36CF6C4-10BE-8793-FC28-9FAD06BA9318}"/>
              </a:ext>
            </a:extLst>
          </p:cNvPr>
          <p:cNvGrpSpPr/>
          <p:nvPr/>
        </p:nvGrpSpPr>
        <p:grpSpPr>
          <a:xfrm>
            <a:off x="2936493" y="4937581"/>
            <a:ext cx="832731" cy="756131"/>
            <a:chOff x="1555261" y="4213958"/>
            <a:chExt cx="1219200" cy="1181100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69053A50-2FE6-51A8-ACA9-C044EAA95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261" y="4213958"/>
              <a:ext cx="1219200" cy="1181100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3836F5C-E1AE-09C3-8525-670A08A9009F}"/>
                </a:ext>
              </a:extLst>
            </p:cNvPr>
            <p:cNvSpPr txBox="1"/>
            <p:nvPr/>
          </p:nvSpPr>
          <p:spPr>
            <a:xfrm>
              <a:off x="1985106" y="4267488"/>
              <a:ext cx="398585" cy="232257"/>
            </a:xfrm>
            <a:prstGeom prst="rect">
              <a:avLst/>
            </a:prstGeom>
            <a:solidFill>
              <a:srgbClr val="DCDC24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80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6FA30DC-CB8B-E943-570A-EBBC6E84F8B8}"/>
                </a:ext>
              </a:extLst>
            </p:cNvPr>
            <p:cNvSpPr txBox="1"/>
            <p:nvPr/>
          </p:nvSpPr>
          <p:spPr>
            <a:xfrm>
              <a:off x="1649044" y="4510861"/>
              <a:ext cx="1125416" cy="312492"/>
            </a:xfrm>
            <a:prstGeom prst="rect">
              <a:avLst/>
            </a:prstGeom>
            <a:solidFill>
              <a:srgbClr val="DCDC24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172.16.133.154</a:t>
              </a:r>
              <a:endParaRPr lang="en-US" sz="600" b="1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B02E064-CE95-507B-8E4C-B898719824DF}"/>
              </a:ext>
            </a:extLst>
          </p:cNvPr>
          <p:cNvGrpSpPr/>
          <p:nvPr/>
        </p:nvGrpSpPr>
        <p:grpSpPr>
          <a:xfrm>
            <a:off x="5310069" y="4930758"/>
            <a:ext cx="832731" cy="857405"/>
            <a:chOff x="6928339" y="4108449"/>
            <a:chExt cx="1219200" cy="1181100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6B7515B1-4DDA-9996-9AF6-58D0248DD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8339" y="4108449"/>
              <a:ext cx="1219200" cy="1181100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A63D8E4-B80A-6895-8964-2D5D3E69F9B2}"/>
                </a:ext>
              </a:extLst>
            </p:cNvPr>
            <p:cNvSpPr txBox="1"/>
            <p:nvPr/>
          </p:nvSpPr>
          <p:spPr>
            <a:xfrm>
              <a:off x="6992942" y="4381926"/>
              <a:ext cx="1070707" cy="275582"/>
            </a:xfrm>
            <a:prstGeom prst="rect">
              <a:avLst/>
            </a:prstGeom>
            <a:solidFill>
              <a:srgbClr val="DCDC24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172.16.14.121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8F0843E-A023-6A5E-17C1-D99B3D943473}"/>
                </a:ext>
              </a:extLst>
            </p:cNvPr>
            <p:cNvSpPr txBox="1"/>
            <p:nvPr/>
          </p:nvSpPr>
          <p:spPr>
            <a:xfrm>
              <a:off x="7370792" y="4120315"/>
              <a:ext cx="450563" cy="267988"/>
            </a:xfrm>
            <a:prstGeom prst="rect">
              <a:avLst/>
            </a:prstGeom>
            <a:solidFill>
              <a:srgbClr val="DCDC24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80</a:t>
              </a:r>
              <a:endParaRPr lang="en-US" sz="1050" b="1" dirty="0"/>
            </a:p>
          </p:txBody>
        </p:sp>
      </p:grp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31557F9-9D9F-AF20-DF1D-C469E8C5B176}"/>
              </a:ext>
            </a:extLst>
          </p:cNvPr>
          <p:cNvCxnSpPr>
            <a:cxnSpLocks/>
            <a:stCxn id="60" idx="2"/>
            <a:endCxn id="106" idx="0"/>
          </p:cNvCxnSpPr>
          <p:nvPr/>
        </p:nvCxnSpPr>
        <p:spPr>
          <a:xfrm flipH="1">
            <a:off x="3366203" y="4644009"/>
            <a:ext cx="1255810" cy="3278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B98C099-44DA-60CE-1F9A-1642DFD9D994}"/>
              </a:ext>
            </a:extLst>
          </p:cNvPr>
          <p:cNvCxnSpPr>
            <a:cxnSpLocks/>
            <a:stCxn id="60" idx="2"/>
            <a:endCxn id="111" idx="0"/>
          </p:cNvCxnSpPr>
          <p:nvPr/>
        </p:nvCxnSpPr>
        <p:spPr>
          <a:xfrm>
            <a:off x="4622013" y="4644009"/>
            <a:ext cx="1144129" cy="2953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964ABF73-0F3E-745A-FB25-B23BD3CB62C5}"/>
              </a:ext>
            </a:extLst>
          </p:cNvPr>
          <p:cNvSpPr txBox="1"/>
          <p:nvPr/>
        </p:nvSpPr>
        <p:spPr>
          <a:xfrm>
            <a:off x="7931426" y="741636"/>
            <a:ext cx="1136589" cy="276999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192.168.1.101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213E898-C2C5-F4DE-F705-3B80E2A98E52}"/>
              </a:ext>
            </a:extLst>
          </p:cNvPr>
          <p:cNvSpPr txBox="1"/>
          <p:nvPr/>
        </p:nvSpPr>
        <p:spPr>
          <a:xfrm>
            <a:off x="4109600" y="1074089"/>
            <a:ext cx="1136589" cy="276999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192.168.1.100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09D52BA-A25F-F2DA-8ABF-1BD02B5B90F0}"/>
              </a:ext>
            </a:extLst>
          </p:cNvPr>
          <p:cNvSpPr/>
          <p:nvPr/>
        </p:nvSpPr>
        <p:spPr>
          <a:xfrm>
            <a:off x="2794765" y="4842787"/>
            <a:ext cx="3529809" cy="94112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1F3E871A-EF32-AAA4-46E7-00B12443AF07}"/>
              </a:ext>
            </a:extLst>
          </p:cNvPr>
          <p:cNvCxnSpPr>
            <a:cxnSpLocks/>
            <a:stCxn id="27" idx="1"/>
            <a:endCxn id="60" idx="1"/>
          </p:cNvCxnSpPr>
          <p:nvPr/>
        </p:nvCxnSpPr>
        <p:spPr>
          <a:xfrm rot="10800000" flipH="1" flipV="1">
            <a:off x="1982710" y="1942180"/>
            <a:ext cx="1652835" cy="2525049"/>
          </a:xfrm>
          <a:prstGeom prst="bentConnector3">
            <a:avLst>
              <a:gd name="adj1" fmla="val -13831"/>
            </a:avLst>
          </a:prstGeom>
          <a:ln w="38100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10094C11-081D-FFF2-24D7-79DF17A9BAD7}"/>
              </a:ext>
            </a:extLst>
          </p:cNvPr>
          <p:cNvCxnSpPr>
            <a:cxnSpLocks/>
            <a:stCxn id="29" idx="3"/>
            <a:endCxn id="62" idx="3"/>
          </p:cNvCxnSpPr>
          <p:nvPr/>
        </p:nvCxnSpPr>
        <p:spPr>
          <a:xfrm>
            <a:off x="6989329" y="2038654"/>
            <a:ext cx="81138" cy="2445227"/>
          </a:xfrm>
          <a:prstGeom prst="bentConnector3">
            <a:avLst>
              <a:gd name="adj1" fmla="val 381742"/>
            </a:avLst>
          </a:prstGeom>
          <a:ln w="38100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867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9" grpId="0" animBg="1"/>
      <p:bldP spid="29" grpId="1" animBg="1"/>
      <p:bldP spid="60" grpId="0" animBg="1"/>
      <p:bldP spid="61" grpId="0" animBg="1"/>
      <p:bldP spid="62" grpId="0" animBg="1"/>
      <p:bldP spid="64" grpId="0" animBg="1"/>
      <p:bldP spid="66" grpId="0" animBg="1"/>
      <p:bldP spid="70" grpId="0" animBg="1"/>
      <p:bldP spid="131" grpId="0" animBg="1"/>
      <p:bldP spid="1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C376C-EE27-406D-CB88-CE56A8A28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Downside of LoadBalancer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D71EA-80C5-E319-B745-86E424A4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18507"/>
            <a:ext cx="12192000" cy="5058456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LoadBalancer Service is used for L4 load balancing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8EC845-DA61-4706-B190-8D6B7981B0CF}"/>
              </a:ext>
            </a:extLst>
          </p:cNvPr>
          <p:cNvSpPr/>
          <p:nvPr/>
        </p:nvSpPr>
        <p:spPr>
          <a:xfrm>
            <a:off x="5280025" y="2751419"/>
            <a:ext cx="2740477" cy="530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 Traffic Termination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ADF0B5-A8B6-6AFA-CF47-48F9708293BC}"/>
              </a:ext>
            </a:extLst>
          </p:cNvPr>
          <p:cNvSpPr/>
          <p:nvPr/>
        </p:nvSpPr>
        <p:spPr>
          <a:xfrm>
            <a:off x="3349546" y="2751420"/>
            <a:ext cx="1665514" cy="530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HTTP or HTTPS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AD9D8D-DC58-4A37-F309-9D6A6EF0B026}"/>
              </a:ext>
            </a:extLst>
          </p:cNvPr>
          <p:cNvSpPr/>
          <p:nvPr/>
        </p:nvSpPr>
        <p:spPr>
          <a:xfrm>
            <a:off x="8364606" y="2751418"/>
            <a:ext cx="2865662" cy="530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Name-based Virtual Hosting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D442A8-BFEE-0268-C269-2E5955D26073}"/>
              </a:ext>
            </a:extLst>
          </p:cNvPr>
          <p:cNvSpPr/>
          <p:nvPr/>
        </p:nvSpPr>
        <p:spPr>
          <a:xfrm>
            <a:off x="269422" y="5428231"/>
            <a:ext cx="2740477" cy="530679"/>
          </a:xfrm>
          <a:prstGeom prst="rect">
            <a:avLst/>
          </a:prstGeom>
          <a:solidFill>
            <a:srgbClr val="00CC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 Physical Layer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BC28A-6A79-46F5-1A17-650EF5BDC750}"/>
              </a:ext>
            </a:extLst>
          </p:cNvPr>
          <p:cNvSpPr/>
          <p:nvPr/>
        </p:nvSpPr>
        <p:spPr>
          <a:xfrm>
            <a:off x="269421" y="4850267"/>
            <a:ext cx="2740477" cy="530679"/>
          </a:xfrm>
          <a:prstGeom prst="rect">
            <a:avLst/>
          </a:prstGeom>
          <a:solidFill>
            <a:srgbClr val="00CC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 Data Link Layer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96A974-7C68-C31B-6266-41B6F5424988}"/>
              </a:ext>
            </a:extLst>
          </p:cNvPr>
          <p:cNvSpPr/>
          <p:nvPr/>
        </p:nvSpPr>
        <p:spPr>
          <a:xfrm>
            <a:off x="269420" y="4272303"/>
            <a:ext cx="2740477" cy="53067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 Network Layer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40B55B-73E7-565C-BD94-C81CB6E53645}"/>
              </a:ext>
            </a:extLst>
          </p:cNvPr>
          <p:cNvSpPr/>
          <p:nvPr/>
        </p:nvSpPr>
        <p:spPr>
          <a:xfrm>
            <a:off x="269419" y="3694339"/>
            <a:ext cx="2740477" cy="530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 Transport Layer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EEF513-2C87-3E59-C7FB-E53F560D6949}"/>
              </a:ext>
            </a:extLst>
          </p:cNvPr>
          <p:cNvSpPr/>
          <p:nvPr/>
        </p:nvSpPr>
        <p:spPr>
          <a:xfrm>
            <a:off x="269418" y="3116375"/>
            <a:ext cx="2740477" cy="53067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 Session layer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9F705-5995-C464-2157-CF505F739F34}"/>
              </a:ext>
            </a:extLst>
          </p:cNvPr>
          <p:cNvSpPr/>
          <p:nvPr/>
        </p:nvSpPr>
        <p:spPr>
          <a:xfrm>
            <a:off x="269417" y="2538411"/>
            <a:ext cx="2740477" cy="53067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 Presentation Layer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CF6E22-A908-D4BA-C772-1440EEFAEDF4}"/>
              </a:ext>
            </a:extLst>
          </p:cNvPr>
          <p:cNvSpPr/>
          <p:nvPr/>
        </p:nvSpPr>
        <p:spPr>
          <a:xfrm>
            <a:off x="269416" y="1960447"/>
            <a:ext cx="2740477" cy="53067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 Application Layer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7A4D4C-AD89-0B82-28B5-E1B54A80B9C1}"/>
              </a:ext>
            </a:extLst>
          </p:cNvPr>
          <p:cNvSpPr/>
          <p:nvPr/>
        </p:nvSpPr>
        <p:spPr>
          <a:xfrm>
            <a:off x="5346012" y="3694339"/>
            <a:ext cx="2516956" cy="5876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L7 Load balancer</a:t>
            </a:r>
          </a:p>
        </p:txBody>
      </p:sp>
    </p:spTree>
    <p:extLst>
      <p:ext uri="{BB962C8B-B14F-4D97-AF65-F5344CB8AC3E}">
        <p14:creationId xmlns:p14="http://schemas.microsoft.com/office/powerpoint/2010/main" val="3802475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4AD1-F22A-34C8-34C8-E8AAD09B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solidFill>
                  <a:schemeClr val="bg1"/>
                </a:solidFill>
              </a:rPr>
              <a:t>Ingress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5CCA0-3656-2CAD-1B95-3598855F6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933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C8B1EF-65F2-0308-55C9-0574EE0A3FEA}"/>
              </a:ext>
            </a:extLst>
          </p:cNvPr>
          <p:cNvSpPr/>
          <p:nvPr/>
        </p:nvSpPr>
        <p:spPr>
          <a:xfrm>
            <a:off x="347206" y="331470"/>
            <a:ext cx="11414263" cy="1990725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078492-53DC-7B78-3F9C-BEEB05FE7158}"/>
              </a:ext>
            </a:extLst>
          </p:cNvPr>
          <p:cNvSpPr/>
          <p:nvPr/>
        </p:nvSpPr>
        <p:spPr>
          <a:xfrm>
            <a:off x="1864581" y="331470"/>
            <a:ext cx="9563513" cy="191452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Ingress Controller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C0488E-8E25-24F8-65DD-FE9B5988852C}"/>
              </a:ext>
            </a:extLst>
          </p:cNvPr>
          <p:cNvGrpSpPr/>
          <p:nvPr/>
        </p:nvGrpSpPr>
        <p:grpSpPr>
          <a:xfrm>
            <a:off x="6054337" y="460678"/>
            <a:ext cx="1286496" cy="1659007"/>
            <a:chOff x="4319174" y="300658"/>
            <a:chExt cx="1286496" cy="165900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2C6B7E4-493F-8B5E-B52C-C9538955D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174" y="300658"/>
              <a:ext cx="1286496" cy="121174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1CFD58-4886-503A-C180-086A06A65CAD}"/>
                </a:ext>
              </a:extLst>
            </p:cNvPr>
            <p:cNvSpPr/>
            <p:nvPr/>
          </p:nvSpPr>
          <p:spPr>
            <a:xfrm>
              <a:off x="4319174" y="1512404"/>
              <a:ext cx="1286496" cy="44726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HAPROXY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E3A6E6-9917-D5D8-5ED8-E5CDBB33E75C}"/>
              </a:ext>
            </a:extLst>
          </p:cNvPr>
          <p:cNvGrpSpPr/>
          <p:nvPr/>
        </p:nvGrpSpPr>
        <p:grpSpPr>
          <a:xfrm>
            <a:off x="4289934" y="448667"/>
            <a:ext cx="1286496" cy="1633330"/>
            <a:chOff x="6131720" y="300658"/>
            <a:chExt cx="1286496" cy="163333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589D957-570E-0DDD-EA9C-A5D1E2987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720" y="300658"/>
              <a:ext cx="1286496" cy="121174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886B7B-5C71-48C2-BCCF-1E26E935B793}"/>
                </a:ext>
              </a:extLst>
            </p:cNvPr>
            <p:cNvSpPr/>
            <p:nvPr/>
          </p:nvSpPr>
          <p:spPr>
            <a:xfrm>
              <a:off x="6131720" y="1486727"/>
              <a:ext cx="1286496" cy="44726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NGINX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7684AB-A8A6-6AAC-1CE1-E766A7B345C0}"/>
              </a:ext>
            </a:extLst>
          </p:cNvPr>
          <p:cNvGrpSpPr/>
          <p:nvPr/>
        </p:nvGrpSpPr>
        <p:grpSpPr>
          <a:xfrm>
            <a:off x="8047574" y="460678"/>
            <a:ext cx="1286496" cy="1633330"/>
            <a:chOff x="8001854" y="300658"/>
            <a:chExt cx="1286496" cy="16333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1D8ED8-9A3F-6BEB-CAC2-341DF6368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854" y="300658"/>
              <a:ext cx="1286496" cy="118606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495BE2-E950-8238-5E90-75FFB81D8D69}"/>
                </a:ext>
              </a:extLst>
            </p:cNvPr>
            <p:cNvSpPr/>
            <p:nvPr/>
          </p:nvSpPr>
          <p:spPr>
            <a:xfrm>
              <a:off x="8001854" y="1486727"/>
              <a:ext cx="1286496" cy="44726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Istio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F72C46A-0970-2B17-DCA5-B6C35B68617A}"/>
              </a:ext>
            </a:extLst>
          </p:cNvPr>
          <p:cNvGrpSpPr/>
          <p:nvPr/>
        </p:nvGrpSpPr>
        <p:grpSpPr>
          <a:xfrm>
            <a:off x="9708158" y="460678"/>
            <a:ext cx="1286496" cy="1633329"/>
            <a:chOff x="9662438" y="300658"/>
            <a:chExt cx="1286496" cy="163332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88AA47E-4B30-8A59-BC19-6A8767CE2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2438" y="300658"/>
              <a:ext cx="1286496" cy="118606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99E4B2-6652-3FDC-AE1E-19FA9F0D7BF3}"/>
                </a:ext>
              </a:extLst>
            </p:cNvPr>
            <p:cNvSpPr/>
            <p:nvPr/>
          </p:nvSpPr>
          <p:spPr>
            <a:xfrm>
              <a:off x="9662438" y="1486726"/>
              <a:ext cx="1286496" cy="44726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Envoy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D6E5928-F9AD-39DC-A325-23BA6905F3D6}"/>
              </a:ext>
            </a:extLst>
          </p:cNvPr>
          <p:cNvSpPr/>
          <p:nvPr/>
        </p:nvSpPr>
        <p:spPr>
          <a:xfrm>
            <a:off x="628402" y="4223053"/>
            <a:ext cx="1365388" cy="1633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Configure Rule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5612AF-808F-EFFF-70A0-DE9C75B31C1B}"/>
              </a:ext>
            </a:extLst>
          </p:cNvPr>
          <p:cNvSpPr/>
          <p:nvPr/>
        </p:nvSpPr>
        <p:spPr>
          <a:xfrm>
            <a:off x="2457202" y="4223052"/>
            <a:ext cx="1365388" cy="1633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Resources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825431-B8BC-A572-DFF4-B6559828A7F6}"/>
              </a:ext>
            </a:extLst>
          </p:cNvPr>
          <p:cNvSpPr/>
          <p:nvPr/>
        </p:nvSpPr>
        <p:spPr>
          <a:xfrm>
            <a:off x="4286002" y="4223051"/>
            <a:ext cx="1365388" cy="1633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98A1AA-EBCC-72EF-7F85-666AF9E56559}"/>
              </a:ext>
            </a:extLst>
          </p:cNvPr>
          <p:cNvCxnSpPr/>
          <p:nvPr/>
        </p:nvCxnSpPr>
        <p:spPr>
          <a:xfrm>
            <a:off x="4413140" y="4445856"/>
            <a:ext cx="1076325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32882D0-BD6A-F872-226C-2227105C6C78}"/>
              </a:ext>
            </a:extLst>
          </p:cNvPr>
          <p:cNvCxnSpPr>
            <a:cxnSpLocks/>
          </p:cNvCxnSpPr>
          <p:nvPr/>
        </p:nvCxnSpPr>
        <p:spPr>
          <a:xfrm>
            <a:off x="4430533" y="4703445"/>
            <a:ext cx="607734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B729FB-3A11-D249-7855-B465EE7ADE06}"/>
              </a:ext>
            </a:extLst>
          </p:cNvPr>
          <p:cNvCxnSpPr>
            <a:cxnSpLocks/>
          </p:cNvCxnSpPr>
          <p:nvPr/>
        </p:nvCxnSpPr>
        <p:spPr>
          <a:xfrm>
            <a:off x="4447926" y="4961034"/>
            <a:ext cx="765211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E8371BE-BA71-9628-53C6-E28BA6490168}"/>
              </a:ext>
            </a:extLst>
          </p:cNvPr>
          <p:cNvCxnSpPr/>
          <p:nvPr/>
        </p:nvCxnSpPr>
        <p:spPr>
          <a:xfrm>
            <a:off x="4465319" y="5218623"/>
            <a:ext cx="1076325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F1DAA9A-2704-747B-206A-7627BDC5F029}"/>
              </a:ext>
            </a:extLst>
          </p:cNvPr>
          <p:cNvCxnSpPr>
            <a:cxnSpLocks/>
          </p:cNvCxnSpPr>
          <p:nvPr/>
        </p:nvCxnSpPr>
        <p:spPr>
          <a:xfrm>
            <a:off x="4482712" y="5476212"/>
            <a:ext cx="730425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8CA4E3-527A-C37A-FFDA-7B8F7C1FC36D}"/>
              </a:ext>
            </a:extLst>
          </p:cNvPr>
          <p:cNvCxnSpPr/>
          <p:nvPr/>
        </p:nvCxnSpPr>
        <p:spPr>
          <a:xfrm>
            <a:off x="4500105" y="5733801"/>
            <a:ext cx="1076325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 Model 34" descr="Plus Sign">
                <a:extLst>
                  <a:ext uri="{FF2B5EF4-FFF2-40B4-BE49-F238E27FC236}">
                    <a16:creationId xmlns:a16="http://schemas.microsoft.com/office/drawing/2014/main" id="{46727FE9-F377-6F27-39F1-8EBACD11F3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5918660"/>
                  </p:ext>
                </p:extLst>
              </p:nvPr>
            </p:nvGraphicFramePr>
            <p:xfrm>
              <a:off x="608416" y="2591912"/>
              <a:ext cx="1405357" cy="139951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05357" cy="1399518"/>
                    </a:xfrm>
                    <a:prstGeom prst="rect">
                      <a:avLst/>
                    </a:prstGeom>
                  </am3d:spPr>
                  <am3d:camera>
                    <am3d:pos x="0" y="0" z="685843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00778" d="1000000"/>
                    <am3d:preTrans dx="-4" dy="-1803581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0046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 Model 34" descr="Plus Sign">
                <a:extLst>
                  <a:ext uri="{FF2B5EF4-FFF2-40B4-BE49-F238E27FC236}">
                    <a16:creationId xmlns:a16="http://schemas.microsoft.com/office/drawing/2014/main" id="{46727FE9-F377-6F27-39F1-8EBACD11F3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416" y="2591912"/>
                <a:ext cx="1405357" cy="13995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31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52E2C-DBE4-CBAA-2DAF-076BEA2A1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551" y="107709"/>
            <a:ext cx="5672897" cy="7669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Ingress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054A-292A-0105-ABD6-9885F5B35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4" y="571500"/>
            <a:ext cx="12122426" cy="56054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Its not comes by default when we create a Kubernetes cluster.</a:t>
            </a:r>
          </a:p>
          <a:p>
            <a:r>
              <a:rPr lang="en-US" dirty="0">
                <a:solidFill>
                  <a:schemeClr val="bg1"/>
                </a:solidFill>
              </a:rPr>
              <a:t>Ingress controller deployed as a DaemonSet or a Deployment.</a:t>
            </a:r>
          </a:p>
          <a:p>
            <a:r>
              <a:rPr lang="en-US" dirty="0">
                <a:solidFill>
                  <a:schemeClr val="bg1"/>
                </a:solidFill>
              </a:rPr>
              <a:t>Ingress object is used for defining the routing and balancing rules only.</a:t>
            </a:r>
          </a:p>
          <a:p>
            <a:r>
              <a:rPr lang="en-US" dirty="0">
                <a:solidFill>
                  <a:schemeClr val="bg1"/>
                </a:solidFill>
              </a:rPr>
              <a:t>It is responsible for processing the Ingress objects &amp; routing rules.</a:t>
            </a:r>
          </a:p>
          <a:p>
            <a:r>
              <a:rPr lang="en-US" dirty="0">
                <a:solidFill>
                  <a:schemeClr val="bg1"/>
                </a:solidFill>
              </a:rPr>
              <a:t>The NGINX Ingress Controller is a Kubernetes component for routing external traffic to Kubernetes pods. It offers powerful features and benefits for managing ingress traffic effectively.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1D73A9-1F5D-95DC-07D9-82559C7FE3BE}"/>
              </a:ext>
            </a:extLst>
          </p:cNvPr>
          <p:cNvSpPr/>
          <p:nvPr/>
        </p:nvSpPr>
        <p:spPr>
          <a:xfrm>
            <a:off x="2338043" y="874644"/>
            <a:ext cx="2653058" cy="530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 Traffic Termination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6B9664-02C3-FAAF-C6AB-40BA9AF681C4}"/>
              </a:ext>
            </a:extLst>
          </p:cNvPr>
          <p:cNvSpPr/>
          <p:nvPr/>
        </p:nvSpPr>
        <p:spPr>
          <a:xfrm>
            <a:off x="404317" y="874644"/>
            <a:ext cx="1665514" cy="530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HTTP or HTTPS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E1AB40-3C24-DA78-4CA8-E02385253F14}"/>
              </a:ext>
            </a:extLst>
          </p:cNvPr>
          <p:cNvSpPr/>
          <p:nvPr/>
        </p:nvSpPr>
        <p:spPr>
          <a:xfrm>
            <a:off x="5259313" y="874644"/>
            <a:ext cx="2865662" cy="5306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Name-based Virtual Hosting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8B9675-0D85-8FB9-254E-9ABA21DE8E27}"/>
              </a:ext>
            </a:extLst>
          </p:cNvPr>
          <p:cNvSpPr/>
          <p:nvPr/>
        </p:nvSpPr>
        <p:spPr>
          <a:xfrm>
            <a:off x="8804278" y="874644"/>
            <a:ext cx="2516956" cy="58760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L7 Load balancer</a:t>
            </a:r>
          </a:p>
        </p:txBody>
      </p:sp>
    </p:spTree>
    <p:extLst>
      <p:ext uri="{BB962C8B-B14F-4D97-AF65-F5344CB8AC3E}">
        <p14:creationId xmlns:p14="http://schemas.microsoft.com/office/powerpoint/2010/main" val="2981628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47D81C-987E-DC12-E50E-C09F4110C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423" y="0"/>
            <a:ext cx="3325170" cy="106154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DAC06-47F4-DD3C-E998-F25002BB6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786" y="1253331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Refresher of Kubernetes services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ClusterIP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NodePort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    LoadBalancer</a:t>
            </a:r>
          </a:p>
          <a:p>
            <a:r>
              <a:rPr lang="en-US" dirty="0">
                <a:solidFill>
                  <a:schemeClr val="bg1"/>
                </a:solidFill>
              </a:rPr>
              <a:t>what is Ingress</a:t>
            </a:r>
          </a:p>
          <a:p>
            <a:r>
              <a:rPr lang="en-US" dirty="0">
                <a:solidFill>
                  <a:schemeClr val="bg1"/>
                </a:solidFill>
              </a:rPr>
              <a:t>Why we use Ingress</a:t>
            </a:r>
          </a:p>
          <a:p>
            <a:r>
              <a:rPr lang="en-US" dirty="0">
                <a:solidFill>
                  <a:schemeClr val="bg1"/>
                </a:solidFill>
              </a:rPr>
              <a:t>Type of Ingress Controller</a:t>
            </a:r>
          </a:p>
          <a:p>
            <a:r>
              <a:rPr lang="en-US" dirty="0">
                <a:solidFill>
                  <a:schemeClr val="bg1"/>
                </a:solidFill>
              </a:rPr>
              <a:t>What is Ingress Resources</a:t>
            </a:r>
          </a:p>
          <a:p>
            <a:r>
              <a:rPr lang="en-US" dirty="0">
                <a:solidFill>
                  <a:schemeClr val="bg1"/>
                </a:solidFill>
              </a:rPr>
              <a:t>How to implement Host-based, Path-based and terminate SSL traffic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1265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3E235D-68F8-E0E9-857B-161D62B86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65" y="0"/>
            <a:ext cx="869673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05FF3D-B532-698C-EE46-F363BF2FF516}"/>
              </a:ext>
            </a:extLst>
          </p:cNvPr>
          <p:cNvSpPr/>
          <p:nvPr/>
        </p:nvSpPr>
        <p:spPr>
          <a:xfrm>
            <a:off x="4760843" y="129209"/>
            <a:ext cx="7354957" cy="2981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https://kubernetes.io/docs/concepts/services-networking/ingress-controllers/</a:t>
            </a:r>
          </a:p>
        </p:txBody>
      </p:sp>
    </p:spTree>
    <p:extLst>
      <p:ext uri="{BB962C8B-B14F-4D97-AF65-F5344CB8AC3E}">
        <p14:creationId xmlns:p14="http://schemas.microsoft.com/office/powerpoint/2010/main" val="422103203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C02FA0-86C0-1D65-B09B-8E6F00710143}"/>
              </a:ext>
            </a:extLst>
          </p:cNvPr>
          <p:cNvSpPr/>
          <p:nvPr/>
        </p:nvSpPr>
        <p:spPr>
          <a:xfrm>
            <a:off x="501446" y="413876"/>
            <a:ext cx="2344994" cy="7374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Host-Based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51BE28-93AB-7D08-E219-B941497D5475}"/>
              </a:ext>
            </a:extLst>
          </p:cNvPr>
          <p:cNvSpPr/>
          <p:nvPr/>
        </p:nvSpPr>
        <p:spPr>
          <a:xfrm>
            <a:off x="501446" y="2349291"/>
            <a:ext cx="2344994" cy="7374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Path-Based 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953256-AEC9-1C3E-F972-BA2612051D6E}"/>
              </a:ext>
            </a:extLst>
          </p:cNvPr>
          <p:cNvSpPr/>
          <p:nvPr/>
        </p:nvSpPr>
        <p:spPr>
          <a:xfrm>
            <a:off x="3913238" y="248570"/>
            <a:ext cx="3844414" cy="11721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</a:t>
            </a:r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.com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devops-wala</a:t>
            </a:r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.com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/>
                </a:solidFill>
              </a:rPr>
              <a:t>course</a:t>
            </a:r>
            <a:r>
              <a:rPr lang="en-US" sz="2400" dirty="0">
                <a:solidFill>
                  <a:schemeClr val="bg1"/>
                </a:solidFill>
              </a:rPr>
              <a:t>.devops-wala.com</a:t>
            </a:r>
          </a:p>
          <a:p>
            <a:pPr algn="ctr"/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5C3D7B-8F42-C255-0709-64F3949E4424}"/>
              </a:ext>
            </a:extLst>
          </p:cNvPr>
          <p:cNvSpPr/>
          <p:nvPr/>
        </p:nvSpPr>
        <p:spPr>
          <a:xfrm>
            <a:off x="3913238" y="2162175"/>
            <a:ext cx="4135387" cy="12668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www.devops-wala.com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www.devops-wala.com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b="1" dirty="0">
                <a:solidFill>
                  <a:schemeClr val="accent2"/>
                </a:solidFill>
              </a:rPr>
              <a:t>cka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www.devops-wala.com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b="1" dirty="0">
                <a:solidFill>
                  <a:schemeClr val="accent2"/>
                </a:solidFill>
              </a:rPr>
              <a:t>ckad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0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6ECCF54-0413-59FD-818F-46CC30BD1FFE}"/>
              </a:ext>
            </a:extLst>
          </p:cNvPr>
          <p:cNvSpPr/>
          <p:nvPr/>
        </p:nvSpPr>
        <p:spPr>
          <a:xfrm>
            <a:off x="2846440" y="502828"/>
            <a:ext cx="1066798" cy="5899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040E75A-146B-874C-F2A9-CE81D03A8312}"/>
              </a:ext>
            </a:extLst>
          </p:cNvPr>
          <p:cNvSpPr/>
          <p:nvPr/>
        </p:nvSpPr>
        <p:spPr>
          <a:xfrm>
            <a:off x="2846440" y="2474651"/>
            <a:ext cx="1066798" cy="5899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CDEA08-72A4-1F18-4B96-6DD648D25CD6}"/>
              </a:ext>
            </a:extLst>
          </p:cNvPr>
          <p:cNvSpPr/>
          <p:nvPr/>
        </p:nvSpPr>
        <p:spPr>
          <a:xfrm>
            <a:off x="501446" y="3771891"/>
            <a:ext cx="2344994" cy="7374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SSL Example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8F4543C-565C-2929-3A96-A4B595FA568E}"/>
              </a:ext>
            </a:extLst>
          </p:cNvPr>
          <p:cNvSpPr/>
          <p:nvPr/>
        </p:nvSpPr>
        <p:spPr>
          <a:xfrm>
            <a:off x="2846440" y="3817992"/>
            <a:ext cx="1066798" cy="5899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B7AF5D-9BE9-6C53-ABC6-B079EC079012}"/>
              </a:ext>
            </a:extLst>
          </p:cNvPr>
          <p:cNvSpPr/>
          <p:nvPr/>
        </p:nvSpPr>
        <p:spPr>
          <a:xfrm>
            <a:off x="3893419" y="3729492"/>
            <a:ext cx="2087512" cy="7027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http</a:t>
            </a:r>
            <a:r>
              <a:rPr lang="en-US" sz="2400" b="1" dirty="0">
                <a:solidFill>
                  <a:schemeClr val="accent2"/>
                </a:solidFill>
              </a:rPr>
              <a:t>s</a:t>
            </a:r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 http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2563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2" grpId="0" animBg="1"/>
      <p:bldP spid="3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8D7415-920D-EC85-E28B-5E4785103198}"/>
              </a:ext>
            </a:extLst>
          </p:cNvPr>
          <p:cNvSpPr/>
          <p:nvPr/>
        </p:nvSpPr>
        <p:spPr>
          <a:xfrm>
            <a:off x="0" y="990600"/>
            <a:ext cx="11982449" cy="3848100"/>
          </a:xfrm>
          <a:prstGeom prst="rect">
            <a:avLst/>
          </a:prstGeom>
          <a:noFill/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     </a:t>
            </a:r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Installation </a:t>
            </a:r>
          </a:p>
          <a:p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                 of </a:t>
            </a:r>
          </a:p>
          <a:p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             NGINX Controller</a:t>
            </a:r>
          </a:p>
        </p:txBody>
      </p:sp>
    </p:spTree>
    <p:extLst>
      <p:ext uri="{BB962C8B-B14F-4D97-AF65-F5344CB8AC3E}">
        <p14:creationId xmlns:p14="http://schemas.microsoft.com/office/powerpoint/2010/main" val="176151794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35E63-09A9-C29C-4115-6332C51B6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0"/>
            <a:ext cx="8849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1649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93731C-5DA9-C747-F004-A0A8F951D434}"/>
              </a:ext>
            </a:extLst>
          </p:cNvPr>
          <p:cNvSpPr/>
          <p:nvPr/>
        </p:nvSpPr>
        <p:spPr>
          <a:xfrm>
            <a:off x="0" y="0"/>
            <a:ext cx="12192000" cy="704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kubectl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apply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-f https://raw.githubusercontent.com/kubernetes/ingress-nginx/controller-v1.10.0/deploy/static/provider/cloud/deploy.yaml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619998-E69A-9742-806F-751DE48B416F}"/>
              </a:ext>
            </a:extLst>
          </p:cNvPr>
          <p:cNvSpPr/>
          <p:nvPr/>
        </p:nvSpPr>
        <p:spPr>
          <a:xfrm>
            <a:off x="238125" y="838200"/>
            <a:ext cx="3695700" cy="37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Namespace: ingress-nginx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ServiceAccount</a:t>
            </a:r>
            <a:r>
              <a:rPr lang="en-US" dirty="0"/>
              <a:t>: ingress-nginx</a:t>
            </a:r>
          </a:p>
          <a:p>
            <a:pPr lvl="1"/>
            <a:r>
              <a:rPr lang="en-US" dirty="0"/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3CC32F-84F2-85AF-EDF7-8077D28E0838}"/>
              </a:ext>
            </a:extLst>
          </p:cNvPr>
          <p:cNvSpPr/>
          <p:nvPr/>
        </p:nvSpPr>
        <p:spPr>
          <a:xfrm>
            <a:off x="3209925" y="1790700"/>
            <a:ext cx="8886825" cy="3038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-n ingress-nginx describe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serviceaccounts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ingress-nginx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Name:                ingress-nginx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Namespace:           ingress-nginx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Labels:              app.kubernetes.io/component=controller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app.kubernetes.io/instance=ingress-nginx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app.kubernetes.io/name=ingress-nginx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app.kubernetes.io/part-of=ingress-nginx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app.kubernetes.io/version=1.10.0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Annotations:         &lt;none&gt;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Image pull secrets:  &lt;none&gt;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Mountable secrets:   &lt;none&gt;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Tokens:              &lt;none&gt;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Events:              &lt;none&gt;</a:t>
            </a:r>
          </a:p>
        </p:txBody>
      </p:sp>
    </p:spTree>
    <p:extLst>
      <p:ext uri="{BB962C8B-B14F-4D97-AF65-F5344CB8AC3E}">
        <p14:creationId xmlns:p14="http://schemas.microsoft.com/office/powerpoint/2010/main" val="3896224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93731C-5DA9-C747-F004-A0A8F951D434}"/>
              </a:ext>
            </a:extLst>
          </p:cNvPr>
          <p:cNvSpPr/>
          <p:nvPr/>
        </p:nvSpPr>
        <p:spPr>
          <a:xfrm>
            <a:off x="0" y="0"/>
            <a:ext cx="12192000" cy="704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kubectl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apply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-f https://raw.githubusercontent.com/kubernetes/ingress-nginx/controller-v1.10.0/deploy/static/provider/cloud/deploy.yaml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619998-E69A-9742-806F-751DE48B416F}"/>
              </a:ext>
            </a:extLst>
          </p:cNvPr>
          <p:cNvSpPr/>
          <p:nvPr/>
        </p:nvSpPr>
        <p:spPr>
          <a:xfrm>
            <a:off x="238125" y="838200"/>
            <a:ext cx="9677400" cy="37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Namespace: ingress-nginx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ServiceAccount</a:t>
            </a:r>
            <a:r>
              <a:rPr lang="en-US" dirty="0"/>
              <a:t>: ingress-nginx</a:t>
            </a:r>
          </a:p>
          <a:p>
            <a:pPr lvl="1"/>
            <a:r>
              <a:rPr lang="en-US" dirty="0"/>
              <a:t>  ConfigMap: ingress-nginx-controller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83845D-6918-0281-121A-3C85E621AA94}"/>
              </a:ext>
            </a:extLst>
          </p:cNvPr>
          <p:cNvSpPr/>
          <p:nvPr/>
        </p:nvSpPr>
        <p:spPr>
          <a:xfrm>
            <a:off x="5076825" y="504826"/>
            <a:ext cx="6810375" cy="6353174"/>
          </a:xfrm>
          <a:prstGeom prst="rect">
            <a:avLst/>
          </a:prstGeom>
          <a:solidFill>
            <a:srgbClr val="9966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[root@master1 ~]# kubectl -n ingress-nginx get configmaps ingress-nginx-controller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DATA   AGE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ingress-nginx-controller   1      9m6s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-n ingress-nginx describe configmaps ingress-nginx-controller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Name:         ingress-nginx-controller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Namespace:    ingress-nginx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Labels:       app.kubernetes.io/component=controller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app.kubernetes.io/instance=ingress-nginx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app.kubernetes.io/name=ingress-nginx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app.kubernetes.io/part-of=ingress-nginx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app.kubernetes.io/version=1.10.0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Annotations:  &lt;none&gt;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====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allow-snippet-annotations: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BinaryData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====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Events: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Type    Reason  Age    From                      Message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----    ------  ----   ----                      -------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Normal  CREATE  8m45s  nginx-ingress-controller  ConfigMap ingress-nginx/ingress-nginx-controller</a:t>
            </a:r>
          </a:p>
          <a:p>
            <a:r>
              <a:rPr lang="en-US" sz="1200" dirty="0"/>
              <a:t>[root@master1 ~]#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22463-B7D1-E2EF-73BB-72F70C19450A}"/>
              </a:ext>
            </a:extLst>
          </p:cNvPr>
          <p:cNvSpPr/>
          <p:nvPr/>
        </p:nvSpPr>
        <p:spPr>
          <a:xfrm>
            <a:off x="5076825" y="3562350"/>
            <a:ext cx="2743200" cy="15144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0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93731C-5DA9-C747-F004-A0A8F951D434}"/>
              </a:ext>
            </a:extLst>
          </p:cNvPr>
          <p:cNvSpPr/>
          <p:nvPr/>
        </p:nvSpPr>
        <p:spPr>
          <a:xfrm>
            <a:off x="0" y="0"/>
            <a:ext cx="12192000" cy="704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kubectl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apply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-f https://raw.githubusercontent.com/kubernetes/ingress-nginx/controller-v1.10.0/deploy/static/provider/cloud/deploy.yaml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619998-E69A-9742-806F-751DE48B416F}"/>
              </a:ext>
            </a:extLst>
          </p:cNvPr>
          <p:cNvSpPr/>
          <p:nvPr/>
        </p:nvSpPr>
        <p:spPr>
          <a:xfrm>
            <a:off x="7034059" y="858172"/>
            <a:ext cx="5157941" cy="37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Namespace: ingress-nginx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ServiceAccount</a:t>
            </a:r>
            <a:r>
              <a:rPr lang="en-US" dirty="0"/>
              <a:t>: ingress-nginx</a:t>
            </a:r>
          </a:p>
          <a:p>
            <a:pPr lvl="1"/>
            <a:r>
              <a:rPr lang="en-US" dirty="0"/>
              <a:t>  ConfigMap: ingress-nginx-controller</a:t>
            </a:r>
          </a:p>
          <a:p>
            <a:pPr lvl="1"/>
            <a:r>
              <a:rPr lang="en-US" dirty="0"/>
              <a:t>  ClusterRole ; ClusterRoleBinding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83845D-6918-0281-121A-3C85E621AA94}"/>
              </a:ext>
            </a:extLst>
          </p:cNvPr>
          <p:cNvSpPr/>
          <p:nvPr/>
        </p:nvSpPr>
        <p:spPr>
          <a:xfrm>
            <a:off x="0" y="0"/>
            <a:ext cx="9586451" cy="6858000"/>
          </a:xfrm>
          <a:prstGeom prst="rect">
            <a:avLst/>
          </a:prstGeom>
          <a:solidFill>
            <a:srgbClr val="9966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describe clusterrole/ingress-nginx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Name:         ingress-nginx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Labels:       app.kubernetes.io/instance=ingress-nginx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app.kubernetes.io/name=ingress-nginx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app.kubernetes.io/part-of=ingress-nginx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app.kubernetes.io/version=1.10.0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Annotations:  &lt;none&gt;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PolicyRule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Resources                           Non-Resource URLs  Resource Names  Verbs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---------                           -----------------  --------------  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events                              []                 []              [create patch]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services                            []                 []              [get list watch]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ingressclasses.networking.k8s.io    []                 []              [get list watch]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ingresses.networking.k8s.io         []                 []              [get list watch]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nodes                               []                 []              [list watch get]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endpointslices.discovery.k8s.io     []                 []              [list watch get]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configmaps                          []                 []              [list watch]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endpoints                           []                 []              [list watch]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namespaces                          []                 []              [list watch]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pods                                []                 []              [list watch]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secrets                             []                 []              [list watch]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leases.coordination.k8s.io          []                 []              [list watch]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ingresses.networking.k8s.io/status  []                 []              [update]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describe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clusterrolebinding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/ingress-nginx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Name:         ingress-nginx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Labels:       app.kubernetes.io/instance=ingress-nginx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app.kubernetes.io/name=ingress-nginx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app.kubernetes.io/part-of=ingress-nginx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app.kubernetes.io/version=1.10.0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Annotations:  &lt;none&gt;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Role: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Kind:  ClusterRole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 ingress-nginx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Subjects: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Kind            Name           Namespace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----            ----           ---------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ServiceAccount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ingress-nginx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ingress-nginx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22463-B7D1-E2EF-73BB-72F70C19450A}"/>
              </a:ext>
            </a:extLst>
          </p:cNvPr>
          <p:cNvSpPr/>
          <p:nvPr/>
        </p:nvSpPr>
        <p:spPr>
          <a:xfrm>
            <a:off x="1" y="6548284"/>
            <a:ext cx="4562168" cy="30971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EBFEB9-B6C6-5EEC-DDE6-E5D88809AD7F}"/>
              </a:ext>
            </a:extLst>
          </p:cNvPr>
          <p:cNvSpPr/>
          <p:nvPr/>
        </p:nvSpPr>
        <p:spPr>
          <a:xfrm>
            <a:off x="152399" y="1482827"/>
            <a:ext cx="8721213" cy="278437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137FE4-2198-D843-7FDD-1EABC832BA0A}"/>
              </a:ext>
            </a:extLst>
          </p:cNvPr>
          <p:cNvCxnSpPr>
            <a:cxnSpLocks/>
          </p:cNvCxnSpPr>
          <p:nvPr/>
        </p:nvCxnSpPr>
        <p:spPr>
          <a:xfrm>
            <a:off x="1681316" y="235974"/>
            <a:ext cx="423770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465B62-8AE6-B0BF-50FA-1BBCB03F40DA}"/>
              </a:ext>
            </a:extLst>
          </p:cNvPr>
          <p:cNvCxnSpPr>
            <a:cxnSpLocks/>
          </p:cNvCxnSpPr>
          <p:nvPr/>
        </p:nvCxnSpPr>
        <p:spPr>
          <a:xfrm>
            <a:off x="1681316" y="4468761"/>
            <a:ext cx="47096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11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E73B8E-624C-35B7-DE59-84915D77F114}"/>
              </a:ext>
            </a:extLst>
          </p:cNvPr>
          <p:cNvSpPr/>
          <p:nvPr/>
        </p:nvSpPr>
        <p:spPr>
          <a:xfrm>
            <a:off x="0" y="0"/>
            <a:ext cx="9134168" cy="685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-n ingress-nginx describe role/ingress-nginx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Name:         ingress-nginx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Labels:       app.kubernetes.io/component=controller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app.kubernetes.io/instance=ingress-nginx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app.kubernetes.io/name=ingress-nginx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app.kubernetes.io/part-of=ingress-nginx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app.kubernetes.io/version=1.10.0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Annotations:  &lt;none&gt;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PolicyRule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Resources                           Non-Resource URLs  Resource Names          Verbs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---------                           -----------------  --------------          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events                              []                 []                      [create patch]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leases.coordination.k8s.io          []                 []                      [create]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configmaps                          []                 []                      [get list watch]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endpoints                           []                 []                      [get list watch]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pods                                []                 []                      [get list watch]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secrets                             []                 []                      [get list watch]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services                            []                 []                      [get list watch]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ingressclasses.networking.k8s.io    []                 []                      [get list watch]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ingresses.networking.k8s.io         []                 []                      [get list watch]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leases.coordination.k8s.io          []                 [ingress-nginx-leader]  [get update]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namespaces                          []                 []                      [get]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endpointslices.discovery.k8s.io     []                 []                      [list watch get]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ingresses.networking.k8s.io/status  []                 []                      [update]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-n ingress-nginx describe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rolebinding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/ingress-nginx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Name:         ingress-nginx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Labels:       app.kubernetes.io/component=controller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app.kubernetes.io/instance=ingress-nginx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app.kubernetes.io/name=ingress-nginx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app.kubernetes.io/part-of=ingress-nginx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app.kubernetes.io/version=1.10.0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Annotations:  &lt;none&gt;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Role: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Kind:  Role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 ingress-nginx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Subjects: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Kind            Name           Namespace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----            ----           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ServiceAccount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ingress-nginx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ingress-nginx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619998-E69A-9742-806F-751DE48B416F}"/>
              </a:ext>
            </a:extLst>
          </p:cNvPr>
          <p:cNvSpPr/>
          <p:nvPr/>
        </p:nvSpPr>
        <p:spPr>
          <a:xfrm>
            <a:off x="8143107" y="799178"/>
            <a:ext cx="4322199" cy="37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Namespace: ingress-nginx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ServiceAccount</a:t>
            </a:r>
            <a:r>
              <a:rPr lang="en-US" dirty="0"/>
              <a:t>: ingress-nginx</a:t>
            </a:r>
          </a:p>
          <a:p>
            <a:pPr lvl="1"/>
            <a:r>
              <a:rPr lang="en-US" dirty="0"/>
              <a:t>  ConfigMap: ingress-nginx-controller</a:t>
            </a:r>
          </a:p>
          <a:p>
            <a:pPr lvl="1"/>
            <a:r>
              <a:rPr lang="en-US" dirty="0"/>
              <a:t>  ClusterRole ; ClusterRoleBinding</a:t>
            </a:r>
          </a:p>
          <a:p>
            <a:pPr lvl="1"/>
            <a:r>
              <a:rPr lang="en-US" dirty="0"/>
              <a:t>  Role ; RoleBinding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AF7E6C-4C64-8BA1-FC73-9670361092E4}"/>
              </a:ext>
            </a:extLst>
          </p:cNvPr>
          <p:cNvCxnSpPr>
            <a:cxnSpLocks/>
          </p:cNvCxnSpPr>
          <p:nvPr/>
        </p:nvCxnSpPr>
        <p:spPr>
          <a:xfrm>
            <a:off x="1592825" y="353961"/>
            <a:ext cx="450317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1529D99-14D8-5B2D-D461-CCAAA01985FC}"/>
              </a:ext>
            </a:extLst>
          </p:cNvPr>
          <p:cNvSpPr/>
          <p:nvPr/>
        </p:nvSpPr>
        <p:spPr>
          <a:xfrm>
            <a:off x="1" y="1425677"/>
            <a:ext cx="8873612" cy="2895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E637E7-0CFC-0711-BDFB-C545BC6F7D4F}"/>
              </a:ext>
            </a:extLst>
          </p:cNvPr>
          <p:cNvCxnSpPr>
            <a:cxnSpLocks/>
          </p:cNvCxnSpPr>
          <p:nvPr/>
        </p:nvCxnSpPr>
        <p:spPr>
          <a:xfrm>
            <a:off x="1592825" y="4321278"/>
            <a:ext cx="522093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62A4041-632E-BFFD-4CCF-734B49E46916}"/>
              </a:ext>
            </a:extLst>
          </p:cNvPr>
          <p:cNvSpPr/>
          <p:nvPr/>
        </p:nvSpPr>
        <p:spPr>
          <a:xfrm>
            <a:off x="73741" y="5496234"/>
            <a:ext cx="4950543" cy="13617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7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7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7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7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7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619998-E69A-9742-806F-751DE48B416F}"/>
              </a:ext>
            </a:extLst>
          </p:cNvPr>
          <p:cNvSpPr/>
          <p:nvPr/>
        </p:nvSpPr>
        <p:spPr>
          <a:xfrm>
            <a:off x="7335387" y="715358"/>
            <a:ext cx="4322199" cy="3733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Namespace: ingress-nginx</a:t>
            </a:r>
          </a:p>
          <a:p>
            <a:pPr lvl="1"/>
            <a:r>
              <a:rPr lang="en-US" dirty="0"/>
              <a:t>  </a:t>
            </a:r>
            <a:r>
              <a:rPr lang="en-US" dirty="0" err="1"/>
              <a:t>ServiceAccount</a:t>
            </a:r>
            <a:r>
              <a:rPr lang="en-US" dirty="0"/>
              <a:t>: ingress-nginx</a:t>
            </a:r>
          </a:p>
          <a:p>
            <a:pPr lvl="1"/>
            <a:r>
              <a:rPr lang="en-US" dirty="0"/>
              <a:t>  ConfigMap: ingress-nginx-controller</a:t>
            </a:r>
          </a:p>
          <a:p>
            <a:pPr lvl="1"/>
            <a:r>
              <a:rPr lang="en-US" dirty="0"/>
              <a:t>  ClusterRole ; ClusterRoleBinding</a:t>
            </a:r>
          </a:p>
          <a:p>
            <a:pPr lvl="1"/>
            <a:r>
              <a:rPr lang="en-US" dirty="0"/>
              <a:t>  Role ; RoleBinding</a:t>
            </a:r>
          </a:p>
          <a:p>
            <a:pPr lvl="1"/>
            <a:r>
              <a:rPr lang="en-US" dirty="0"/>
              <a:t>  webhook </a:t>
            </a:r>
          </a:p>
        </p:txBody>
      </p:sp>
    </p:spTree>
    <p:extLst>
      <p:ext uri="{BB962C8B-B14F-4D97-AF65-F5344CB8AC3E}">
        <p14:creationId xmlns:p14="http://schemas.microsoft.com/office/powerpoint/2010/main" val="391604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ACEAB9B-27FA-99D1-27D8-980EACDAD987}"/>
              </a:ext>
            </a:extLst>
          </p:cNvPr>
          <p:cNvGrpSpPr/>
          <p:nvPr/>
        </p:nvGrpSpPr>
        <p:grpSpPr>
          <a:xfrm>
            <a:off x="763199" y="723900"/>
            <a:ext cx="8719201" cy="5175766"/>
            <a:chOff x="171450" y="723900"/>
            <a:chExt cx="10563225" cy="517576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DA6EBA4-6A1F-3F1D-D67B-3C540D1CE64C}"/>
                </a:ext>
              </a:extLst>
            </p:cNvPr>
            <p:cNvSpPr/>
            <p:nvPr/>
          </p:nvSpPr>
          <p:spPr>
            <a:xfrm>
              <a:off x="171450" y="723900"/>
              <a:ext cx="10563225" cy="5172075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B776E1-BD59-4CC2-B850-A91F5CD4060D}"/>
                </a:ext>
              </a:extLst>
            </p:cNvPr>
            <p:cNvSpPr txBox="1"/>
            <p:nvPr/>
          </p:nvSpPr>
          <p:spPr>
            <a:xfrm>
              <a:off x="171450" y="5530334"/>
              <a:ext cx="2628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Kubernetes Cluster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2B7800-424B-D401-C810-7601A37BF9FD}"/>
              </a:ext>
            </a:extLst>
          </p:cNvPr>
          <p:cNvGrpSpPr/>
          <p:nvPr/>
        </p:nvGrpSpPr>
        <p:grpSpPr>
          <a:xfrm>
            <a:off x="2820180" y="1038225"/>
            <a:ext cx="2332844" cy="4410075"/>
            <a:chOff x="904873" y="1038225"/>
            <a:chExt cx="4248152" cy="441007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509B6C3-6017-D73A-3B0C-BEE406538385}"/>
                </a:ext>
              </a:extLst>
            </p:cNvPr>
            <p:cNvSpPr/>
            <p:nvPr/>
          </p:nvSpPr>
          <p:spPr>
            <a:xfrm>
              <a:off x="904875" y="1038225"/>
              <a:ext cx="4248150" cy="44100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4E6054-B6EF-A6AB-FA0D-304A59C7EABA}"/>
                </a:ext>
              </a:extLst>
            </p:cNvPr>
            <p:cNvSpPr txBox="1"/>
            <p:nvPr/>
          </p:nvSpPr>
          <p:spPr>
            <a:xfrm>
              <a:off x="904873" y="5078967"/>
              <a:ext cx="177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Node1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D0B115-5466-798F-4551-A4DB485FA51F}"/>
              </a:ext>
            </a:extLst>
          </p:cNvPr>
          <p:cNvGrpSpPr/>
          <p:nvPr/>
        </p:nvGrpSpPr>
        <p:grpSpPr>
          <a:xfrm>
            <a:off x="5638799" y="1038224"/>
            <a:ext cx="2421601" cy="4410075"/>
            <a:chOff x="5638800" y="1038224"/>
            <a:chExt cx="4248150" cy="44100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92B57D-45E2-D2FD-8B19-D26383C2C55C}"/>
                </a:ext>
              </a:extLst>
            </p:cNvPr>
            <p:cNvSpPr/>
            <p:nvPr/>
          </p:nvSpPr>
          <p:spPr>
            <a:xfrm>
              <a:off x="5638800" y="1038224"/>
              <a:ext cx="4248150" cy="44100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0BB4F3-F6C9-DFAE-1DF5-A3DA1BBA8BCF}"/>
                </a:ext>
              </a:extLst>
            </p:cNvPr>
            <p:cNvSpPr txBox="1"/>
            <p:nvPr/>
          </p:nvSpPr>
          <p:spPr>
            <a:xfrm>
              <a:off x="8395127" y="5028567"/>
              <a:ext cx="1491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Node2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98A87AB-DB15-EFA1-A6AF-0541BC1E1F9D}"/>
              </a:ext>
            </a:extLst>
          </p:cNvPr>
          <p:cNvSpPr/>
          <p:nvPr/>
        </p:nvSpPr>
        <p:spPr>
          <a:xfrm>
            <a:off x="4103999" y="4124324"/>
            <a:ext cx="2354401" cy="733425"/>
          </a:xfrm>
          <a:custGeom>
            <a:avLst/>
            <a:gdLst>
              <a:gd name="connsiteX0" fmla="*/ 0 w 2354401"/>
              <a:gd name="connsiteY0" fmla="*/ 122240 h 733425"/>
              <a:gd name="connsiteX1" fmla="*/ 122240 w 2354401"/>
              <a:gd name="connsiteY1" fmla="*/ 0 h 733425"/>
              <a:gd name="connsiteX2" fmla="*/ 628621 w 2354401"/>
              <a:gd name="connsiteY2" fmla="*/ 0 h 733425"/>
              <a:gd name="connsiteX3" fmla="*/ 1092804 w 2354401"/>
              <a:gd name="connsiteY3" fmla="*/ 0 h 733425"/>
              <a:gd name="connsiteX4" fmla="*/ 1599185 w 2354401"/>
              <a:gd name="connsiteY4" fmla="*/ 0 h 733425"/>
              <a:gd name="connsiteX5" fmla="*/ 2232161 w 2354401"/>
              <a:gd name="connsiteY5" fmla="*/ 0 h 733425"/>
              <a:gd name="connsiteX6" fmla="*/ 2354401 w 2354401"/>
              <a:gd name="connsiteY6" fmla="*/ 122240 h 733425"/>
              <a:gd name="connsiteX7" fmla="*/ 2354401 w 2354401"/>
              <a:gd name="connsiteY7" fmla="*/ 611185 h 733425"/>
              <a:gd name="connsiteX8" fmla="*/ 2232161 w 2354401"/>
              <a:gd name="connsiteY8" fmla="*/ 733425 h 733425"/>
              <a:gd name="connsiteX9" fmla="*/ 1683582 w 2354401"/>
              <a:gd name="connsiteY9" fmla="*/ 733425 h 733425"/>
              <a:gd name="connsiteX10" fmla="*/ 1156101 w 2354401"/>
              <a:gd name="connsiteY10" fmla="*/ 733425 h 733425"/>
              <a:gd name="connsiteX11" fmla="*/ 691919 w 2354401"/>
              <a:gd name="connsiteY11" fmla="*/ 733425 h 733425"/>
              <a:gd name="connsiteX12" fmla="*/ 122240 w 2354401"/>
              <a:gd name="connsiteY12" fmla="*/ 733425 h 733425"/>
              <a:gd name="connsiteX13" fmla="*/ 0 w 2354401"/>
              <a:gd name="connsiteY13" fmla="*/ 611185 h 733425"/>
              <a:gd name="connsiteX14" fmla="*/ 0 w 2354401"/>
              <a:gd name="connsiteY14" fmla="*/ 12224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54401" h="733425" fill="none" extrusionOk="0">
                <a:moveTo>
                  <a:pt x="0" y="122240"/>
                </a:moveTo>
                <a:cubicBezTo>
                  <a:pt x="1433" y="53176"/>
                  <a:pt x="57583" y="879"/>
                  <a:pt x="122240" y="0"/>
                </a:cubicBezTo>
                <a:cubicBezTo>
                  <a:pt x="259929" y="-38333"/>
                  <a:pt x="457283" y="52601"/>
                  <a:pt x="628621" y="0"/>
                </a:cubicBezTo>
                <a:cubicBezTo>
                  <a:pt x="799959" y="-52601"/>
                  <a:pt x="944462" y="36356"/>
                  <a:pt x="1092804" y="0"/>
                </a:cubicBezTo>
                <a:cubicBezTo>
                  <a:pt x="1241146" y="-36356"/>
                  <a:pt x="1371872" y="7693"/>
                  <a:pt x="1599185" y="0"/>
                </a:cubicBezTo>
                <a:cubicBezTo>
                  <a:pt x="1826498" y="-7693"/>
                  <a:pt x="1970870" y="32271"/>
                  <a:pt x="2232161" y="0"/>
                </a:cubicBezTo>
                <a:cubicBezTo>
                  <a:pt x="2293252" y="5787"/>
                  <a:pt x="2364907" y="66386"/>
                  <a:pt x="2354401" y="122240"/>
                </a:cubicBezTo>
                <a:cubicBezTo>
                  <a:pt x="2387532" y="351743"/>
                  <a:pt x="2297287" y="471720"/>
                  <a:pt x="2354401" y="611185"/>
                </a:cubicBezTo>
                <a:cubicBezTo>
                  <a:pt x="2367106" y="668469"/>
                  <a:pt x="2289055" y="745500"/>
                  <a:pt x="2232161" y="733425"/>
                </a:cubicBezTo>
                <a:cubicBezTo>
                  <a:pt x="2099176" y="779810"/>
                  <a:pt x="1863524" y="670219"/>
                  <a:pt x="1683582" y="733425"/>
                </a:cubicBezTo>
                <a:cubicBezTo>
                  <a:pt x="1503640" y="796631"/>
                  <a:pt x="1352983" y="721179"/>
                  <a:pt x="1156101" y="733425"/>
                </a:cubicBezTo>
                <a:cubicBezTo>
                  <a:pt x="959219" y="745671"/>
                  <a:pt x="884015" y="692735"/>
                  <a:pt x="691919" y="733425"/>
                </a:cubicBezTo>
                <a:cubicBezTo>
                  <a:pt x="499823" y="774115"/>
                  <a:pt x="303275" y="717783"/>
                  <a:pt x="122240" y="733425"/>
                </a:cubicBezTo>
                <a:cubicBezTo>
                  <a:pt x="59496" y="731188"/>
                  <a:pt x="-12209" y="683869"/>
                  <a:pt x="0" y="611185"/>
                </a:cubicBezTo>
                <a:cubicBezTo>
                  <a:pt x="-21256" y="372038"/>
                  <a:pt x="29947" y="319645"/>
                  <a:pt x="0" y="122240"/>
                </a:cubicBezTo>
                <a:close/>
              </a:path>
              <a:path w="2354401" h="733425" stroke="0" extrusionOk="0">
                <a:moveTo>
                  <a:pt x="0" y="122240"/>
                </a:moveTo>
                <a:cubicBezTo>
                  <a:pt x="-14762" y="43656"/>
                  <a:pt x="52281" y="211"/>
                  <a:pt x="122240" y="0"/>
                </a:cubicBezTo>
                <a:cubicBezTo>
                  <a:pt x="236635" y="-48927"/>
                  <a:pt x="492655" y="60059"/>
                  <a:pt x="628621" y="0"/>
                </a:cubicBezTo>
                <a:cubicBezTo>
                  <a:pt x="764587" y="-60059"/>
                  <a:pt x="907939" y="2656"/>
                  <a:pt x="1156101" y="0"/>
                </a:cubicBezTo>
                <a:cubicBezTo>
                  <a:pt x="1404263" y="-2656"/>
                  <a:pt x="1533176" y="32547"/>
                  <a:pt x="1725780" y="0"/>
                </a:cubicBezTo>
                <a:cubicBezTo>
                  <a:pt x="1918384" y="-32547"/>
                  <a:pt x="2006360" y="25804"/>
                  <a:pt x="2232161" y="0"/>
                </a:cubicBezTo>
                <a:cubicBezTo>
                  <a:pt x="2289465" y="8822"/>
                  <a:pt x="2342291" y="55377"/>
                  <a:pt x="2354401" y="122240"/>
                </a:cubicBezTo>
                <a:cubicBezTo>
                  <a:pt x="2396741" y="332651"/>
                  <a:pt x="2332600" y="470226"/>
                  <a:pt x="2354401" y="611185"/>
                </a:cubicBezTo>
                <a:cubicBezTo>
                  <a:pt x="2364647" y="687910"/>
                  <a:pt x="2290111" y="737233"/>
                  <a:pt x="2232161" y="733425"/>
                </a:cubicBezTo>
                <a:cubicBezTo>
                  <a:pt x="2087104" y="774665"/>
                  <a:pt x="1917519" y="695433"/>
                  <a:pt x="1746879" y="733425"/>
                </a:cubicBezTo>
                <a:cubicBezTo>
                  <a:pt x="1576239" y="771417"/>
                  <a:pt x="1413160" y="675549"/>
                  <a:pt x="1261597" y="733425"/>
                </a:cubicBezTo>
                <a:cubicBezTo>
                  <a:pt x="1110034" y="791301"/>
                  <a:pt x="1000650" y="730440"/>
                  <a:pt x="797415" y="733425"/>
                </a:cubicBezTo>
                <a:cubicBezTo>
                  <a:pt x="594180" y="736410"/>
                  <a:pt x="454155" y="708800"/>
                  <a:pt x="122240" y="733425"/>
                </a:cubicBezTo>
                <a:cubicBezTo>
                  <a:pt x="59741" y="733864"/>
                  <a:pt x="3679" y="694102"/>
                  <a:pt x="0" y="611185"/>
                </a:cubicBezTo>
                <a:cubicBezTo>
                  <a:pt x="-40406" y="512756"/>
                  <a:pt x="21071" y="335333"/>
                  <a:pt x="0" y="122240"/>
                </a:cubicBezTo>
                <a:close/>
              </a:path>
            </a:pathLst>
          </a:custGeom>
          <a:solidFill>
            <a:srgbClr val="6C8875"/>
          </a:solidFill>
          <a:ln>
            <a:extLst>
              <a:ext uri="{C807C97D-BFC1-408E-A445-0C87EB9F89A2}">
                <ask:lineSketchStyleProps xmlns:ask="http://schemas.microsoft.com/office/drawing/2018/sketchyshapes" sd="428898415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14" name="Flowchart: Off-page Connector 13">
            <a:extLst>
              <a:ext uri="{FF2B5EF4-FFF2-40B4-BE49-F238E27FC236}">
                <a16:creationId xmlns:a16="http://schemas.microsoft.com/office/drawing/2014/main" id="{827BC741-33B3-3A69-3FF5-CF1417F5B0B9}"/>
              </a:ext>
            </a:extLst>
          </p:cNvPr>
          <p:cNvSpPr/>
          <p:nvPr/>
        </p:nvSpPr>
        <p:spPr>
          <a:xfrm>
            <a:off x="4171950" y="4181474"/>
            <a:ext cx="428625" cy="6762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POD</a:t>
            </a:r>
          </a:p>
          <a:p>
            <a:pPr algn="ctr"/>
            <a:r>
              <a:rPr lang="en-US" sz="1050" dirty="0"/>
              <a:t>1</a:t>
            </a:r>
          </a:p>
        </p:txBody>
      </p:sp>
      <p:sp>
        <p:nvSpPr>
          <p:cNvPr id="15" name="Flowchart: Off-page Connector 14">
            <a:extLst>
              <a:ext uri="{FF2B5EF4-FFF2-40B4-BE49-F238E27FC236}">
                <a16:creationId xmlns:a16="http://schemas.microsoft.com/office/drawing/2014/main" id="{3D6ECBA6-F890-6C89-4426-50885D5E95E0}"/>
              </a:ext>
            </a:extLst>
          </p:cNvPr>
          <p:cNvSpPr/>
          <p:nvPr/>
        </p:nvSpPr>
        <p:spPr>
          <a:xfrm>
            <a:off x="5952341" y="4169548"/>
            <a:ext cx="428625" cy="676275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POD</a:t>
            </a:r>
          </a:p>
          <a:p>
            <a:pPr algn="ctr"/>
            <a:r>
              <a:rPr lang="en-US" sz="1050" dirty="0"/>
              <a:t>2</a:t>
            </a:r>
          </a:p>
        </p:txBody>
      </p:sp>
      <p:sp>
        <p:nvSpPr>
          <p:cNvPr id="16" name="Flowchart: Punched Tape 15">
            <a:extLst>
              <a:ext uri="{FF2B5EF4-FFF2-40B4-BE49-F238E27FC236}">
                <a16:creationId xmlns:a16="http://schemas.microsoft.com/office/drawing/2014/main" id="{D739DC70-F1A4-9D11-0981-B948AC04E52B}"/>
              </a:ext>
            </a:extLst>
          </p:cNvPr>
          <p:cNvSpPr/>
          <p:nvPr/>
        </p:nvSpPr>
        <p:spPr>
          <a:xfrm>
            <a:off x="4670175" y="3392558"/>
            <a:ext cx="1425825" cy="433388"/>
          </a:xfrm>
          <a:prstGeom prst="flowChartPunchedTap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ClusterIP</a:t>
            </a:r>
            <a:r>
              <a:rPr lang="en-US" sz="1400" dirty="0"/>
              <a:t> service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A9FEFC-2ED1-324F-DAF7-99893CD9C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026113"/>
            <a:ext cx="733425" cy="678418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8C5AA6E3-8E7B-CF98-CCB5-1436823E019D}"/>
              </a:ext>
            </a:extLst>
          </p:cNvPr>
          <p:cNvSpPr/>
          <p:nvPr/>
        </p:nvSpPr>
        <p:spPr>
          <a:xfrm>
            <a:off x="5221563" y="3736655"/>
            <a:ext cx="239367" cy="389327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E0296F5-5DA7-F0F8-4D76-EC2C1A7D8CC6}"/>
              </a:ext>
            </a:extLst>
          </p:cNvPr>
          <p:cNvSpPr/>
          <p:nvPr/>
        </p:nvSpPr>
        <p:spPr>
          <a:xfrm>
            <a:off x="5276096" y="1704531"/>
            <a:ext cx="239367" cy="377308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Multidocument 20">
            <a:extLst>
              <a:ext uri="{FF2B5EF4-FFF2-40B4-BE49-F238E27FC236}">
                <a16:creationId xmlns:a16="http://schemas.microsoft.com/office/drawing/2014/main" id="{6826B246-A84C-E299-CDA5-2ECAA424AD73}"/>
              </a:ext>
            </a:extLst>
          </p:cNvPr>
          <p:cNvSpPr/>
          <p:nvPr/>
        </p:nvSpPr>
        <p:spPr>
          <a:xfrm>
            <a:off x="4850731" y="2563174"/>
            <a:ext cx="1064710" cy="711805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/>
              <a:t>Ingress Resource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AA467863-33D8-94E3-2CF0-6098DFDC1973}"/>
              </a:ext>
            </a:extLst>
          </p:cNvPr>
          <p:cNvSpPr/>
          <p:nvPr/>
        </p:nvSpPr>
        <p:spPr>
          <a:xfrm rot="5400000">
            <a:off x="5078983" y="1546680"/>
            <a:ext cx="633858" cy="1743492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46388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Ingress Controller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17C17E02-3B2C-A36B-FF9B-CA150E071C6A}"/>
              </a:ext>
            </a:extLst>
          </p:cNvPr>
          <p:cNvSpPr/>
          <p:nvPr/>
        </p:nvSpPr>
        <p:spPr>
          <a:xfrm>
            <a:off x="5263403" y="3151096"/>
            <a:ext cx="239367" cy="31971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CFD4AC-D61C-CEA7-1F51-842F2208D6E9}"/>
              </a:ext>
            </a:extLst>
          </p:cNvPr>
          <p:cNvSpPr/>
          <p:nvPr/>
        </p:nvSpPr>
        <p:spPr>
          <a:xfrm>
            <a:off x="606903" y="145657"/>
            <a:ext cx="3787072" cy="4962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Basic Example</a:t>
            </a:r>
          </a:p>
        </p:txBody>
      </p:sp>
    </p:spTree>
    <p:extLst>
      <p:ext uri="{BB962C8B-B14F-4D97-AF65-F5344CB8AC3E}">
        <p14:creationId xmlns:p14="http://schemas.microsoft.com/office/powerpoint/2010/main" val="2785358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7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01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 err="1"/>
                <a:t>ClusterIP</a:t>
              </a:r>
              <a:endParaRPr lang="en-US" sz="5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2207077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B745ED-642A-7506-D649-CAECC76D2A36}"/>
              </a:ext>
            </a:extLst>
          </p:cNvPr>
          <p:cNvSpPr txBox="1"/>
          <p:nvPr/>
        </p:nvSpPr>
        <p:spPr>
          <a:xfrm>
            <a:off x="152400" y="358259"/>
            <a:ext cx="12039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https://kubernetes.github.io/ingress-nginx/deploy/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39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01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Path-based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626355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BE98C5-4CF7-E572-D479-089CBAB5CF4A}"/>
              </a:ext>
            </a:extLst>
          </p:cNvPr>
          <p:cNvSpPr/>
          <p:nvPr/>
        </p:nvSpPr>
        <p:spPr>
          <a:xfrm>
            <a:off x="1" y="1809749"/>
            <a:ext cx="8528049" cy="4676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FDCE8F-89CF-F1CD-FDD6-E7CEA9588F7A}"/>
              </a:ext>
            </a:extLst>
          </p:cNvPr>
          <p:cNvSpPr/>
          <p:nvPr/>
        </p:nvSpPr>
        <p:spPr>
          <a:xfrm>
            <a:off x="142876" y="5351145"/>
            <a:ext cx="2266950" cy="6953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83A3D8-B1BD-DA37-AA5E-8F67A4356709}"/>
              </a:ext>
            </a:extLst>
          </p:cNvPr>
          <p:cNvSpPr/>
          <p:nvPr/>
        </p:nvSpPr>
        <p:spPr>
          <a:xfrm>
            <a:off x="2819401" y="5351145"/>
            <a:ext cx="2266950" cy="6953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DFF071-493A-9D59-C078-4481C3B8E998}"/>
              </a:ext>
            </a:extLst>
          </p:cNvPr>
          <p:cNvSpPr/>
          <p:nvPr/>
        </p:nvSpPr>
        <p:spPr>
          <a:xfrm>
            <a:off x="5638801" y="5345584"/>
            <a:ext cx="2266950" cy="6953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7A125BB-AE27-BD4D-29B2-D08BC04F7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8801" y="5460680"/>
            <a:ext cx="479740" cy="46513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37EB301-3573-1BC0-2D2B-7576FA21C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779" y="5460679"/>
            <a:ext cx="479740" cy="46513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62F9F52-7EDB-C9A4-3D80-B36EAA4E7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5651" y="5460679"/>
            <a:ext cx="479740" cy="46513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99864BD-2B02-6FEA-A58F-D644A691B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2629" y="5460678"/>
            <a:ext cx="479740" cy="4651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F2DA52-3DB4-FC63-0535-910308F11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1" y="4573051"/>
            <a:ext cx="525780" cy="509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113314-5369-0170-A46A-6AABFCF25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569" y="4656416"/>
            <a:ext cx="525780" cy="5093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DC90AC-BBC6-E3D2-AD7B-1C1779DFEA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082" y="4516042"/>
            <a:ext cx="525780" cy="50934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7807AFB4-AAC7-063C-948F-185EBA676CA8}"/>
              </a:ext>
            </a:extLst>
          </p:cNvPr>
          <p:cNvSpPr/>
          <p:nvPr/>
        </p:nvSpPr>
        <p:spPr>
          <a:xfrm rot="3670333">
            <a:off x="2195765" y="3117143"/>
            <a:ext cx="414498" cy="21268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 dirty="0"/>
              <a:t>Devops-wala.com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Slim Arrow">
                <a:extLst>
                  <a:ext uri="{FF2B5EF4-FFF2-40B4-BE49-F238E27FC236}">
                    <a16:creationId xmlns:a16="http://schemas.microsoft.com/office/drawing/2014/main" id="{97CFA561-3992-605F-A051-110A331DA9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6390643"/>
                  </p:ext>
                </p:extLst>
              </p:nvPr>
            </p:nvGraphicFramePr>
            <p:xfrm rot="3202539" flipV="1">
              <a:off x="1313059" y="5118736"/>
              <a:ext cx="602828" cy="266849"/>
            </p:xfrm>
            <a:graphic>
              <a:graphicData uri="http://schemas.microsoft.com/office/drawing/2017/model3d">
                <am3d:model3d r:embed="rId6">
                  <am3d:spPr>
                    <a:xfrm rot="3202539" flipV="1">
                      <a:off x="0" y="0"/>
                      <a:ext cx="602828" cy="266849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88423" ay="397278" az="-8044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360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Slim Arrow">
                <a:extLst>
                  <a:ext uri="{FF2B5EF4-FFF2-40B4-BE49-F238E27FC236}">
                    <a16:creationId xmlns:a16="http://schemas.microsoft.com/office/drawing/2014/main" id="{97CFA561-3992-605F-A051-110A331DA9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202539" flipV="1">
                <a:off x="1313059" y="5118736"/>
                <a:ext cx="602828" cy="266849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Arrow: Down 28">
            <a:extLst>
              <a:ext uri="{FF2B5EF4-FFF2-40B4-BE49-F238E27FC236}">
                <a16:creationId xmlns:a16="http://schemas.microsoft.com/office/drawing/2014/main" id="{8ECCD579-D75E-5134-EB80-3B044D666346}"/>
              </a:ext>
            </a:extLst>
          </p:cNvPr>
          <p:cNvSpPr/>
          <p:nvPr/>
        </p:nvSpPr>
        <p:spPr>
          <a:xfrm rot="17671314">
            <a:off x="5259276" y="3005547"/>
            <a:ext cx="414498" cy="2268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50" dirty="0"/>
              <a:t>Devops-wala.com/</a:t>
            </a:r>
            <a:r>
              <a:rPr lang="en-US" sz="105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ckad</a:t>
            </a:r>
            <a:endParaRPr lang="en-US" sz="105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D5068D07-53C1-B0FF-9240-56174538C82B}"/>
              </a:ext>
            </a:extLst>
          </p:cNvPr>
          <p:cNvSpPr/>
          <p:nvPr/>
        </p:nvSpPr>
        <p:spPr>
          <a:xfrm>
            <a:off x="3662361" y="3767379"/>
            <a:ext cx="349827" cy="8890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/</a:t>
            </a:r>
            <a:r>
              <a:rPr lang="en-US" dirty="0" err="1"/>
              <a:t>cka</a:t>
            </a:r>
            <a:endParaRPr lang="en-US" dirty="0"/>
          </a:p>
        </p:txBody>
      </p:sp>
      <p:sp>
        <p:nvSpPr>
          <p:cNvPr id="25" name="Flowchart: Punched Tape 24">
            <a:extLst>
              <a:ext uri="{FF2B5EF4-FFF2-40B4-BE49-F238E27FC236}">
                <a16:creationId xmlns:a16="http://schemas.microsoft.com/office/drawing/2014/main" id="{D0D23F0A-705B-D270-6F50-E403CC1EBC8C}"/>
              </a:ext>
            </a:extLst>
          </p:cNvPr>
          <p:cNvSpPr/>
          <p:nvPr/>
        </p:nvSpPr>
        <p:spPr>
          <a:xfrm>
            <a:off x="3302478" y="3483292"/>
            <a:ext cx="1186574" cy="383619"/>
          </a:xfrm>
          <a:prstGeom prst="flowChartPunchedTap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Ingress Resource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 descr="Slim Arrow">
                <a:extLst>
                  <a:ext uri="{FF2B5EF4-FFF2-40B4-BE49-F238E27FC236}">
                    <a16:creationId xmlns:a16="http://schemas.microsoft.com/office/drawing/2014/main" id="{1796D9F2-B3BE-58C5-EFC4-6FD0E2129B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896447"/>
                  </p:ext>
                </p:extLst>
              </p:nvPr>
            </p:nvGraphicFramePr>
            <p:xfrm rot="7625557" flipV="1">
              <a:off x="3379000" y="5243381"/>
              <a:ext cx="512091" cy="221505"/>
            </p:xfrm>
            <a:graphic>
              <a:graphicData uri="http://schemas.microsoft.com/office/drawing/2017/model3d">
                <am3d:model3d r:embed="rId6">
                  <am3d:spPr>
                    <a:xfrm rot="7625557" flipV="1">
                      <a:off x="0" y="0"/>
                      <a:ext cx="512091" cy="221505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2826" ay="-523677" az="-3690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497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 descr="Slim Arrow">
                <a:extLst>
                  <a:ext uri="{FF2B5EF4-FFF2-40B4-BE49-F238E27FC236}">
                    <a16:creationId xmlns:a16="http://schemas.microsoft.com/office/drawing/2014/main" id="{1796D9F2-B3BE-58C5-EFC4-6FD0E2129B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7625557" flipV="1">
                <a:off x="3379000" y="5243381"/>
                <a:ext cx="512091" cy="221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 descr="Slim Arrow">
                <a:extLst>
                  <a:ext uri="{FF2B5EF4-FFF2-40B4-BE49-F238E27FC236}">
                    <a16:creationId xmlns:a16="http://schemas.microsoft.com/office/drawing/2014/main" id="{67D3A906-CE13-E6AF-C801-F7204CA363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1927476"/>
                  </p:ext>
                </p:extLst>
              </p:nvPr>
            </p:nvGraphicFramePr>
            <p:xfrm rot="3202539" flipV="1">
              <a:off x="3957796" y="5206602"/>
              <a:ext cx="602828" cy="266849"/>
            </p:xfrm>
            <a:graphic>
              <a:graphicData uri="http://schemas.microsoft.com/office/drawing/2017/model3d">
                <am3d:model3d r:embed="rId6">
                  <am3d:spPr>
                    <a:xfrm rot="3202539" flipV="1">
                      <a:off x="0" y="0"/>
                      <a:ext cx="602828" cy="266849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88423" ay="397278" az="-8044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6360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 descr="Slim Arrow">
                <a:extLst>
                  <a:ext uri="{FF2B5EF4-FFF2-40B4-BE49-F238E27FC236}">
                    <a16:creationId xmlns:a16="http://schemas.microsoft.com/office/drawing/2014/main" id="{67D3A906-CE13-E6AF-C801-F7204CA363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3202539" flipV="1">
                <a:off x="3957796" y="5206602"/>
                <a:ext cx="602828" cy="266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Model 32" descr="Slim Arrow">
                <a:extLst>
                  <a:ext uri="{FF2B5EF4-FFF2-40B4-BE49-F238E27FC236}">
                    <a16:creationId xmlns:a16="http://schemas.microsoft.com/office/drawing/2014/main" id="{F3DA5CAA-6573-5D18-D53E-6BECDB36CC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9495529"/>
                  </p:ext>
                </p:extLst>
              </p:nvPr>
            </p:nvGraphicFramePr>
            <p:xfrm rot="7625557" flipV="1">
              <a:off x="5971807" y="5111272"/>
              <a:ext cx="710772" cy="307443"/>
            </p:xfrm>
            <a:graphic>
              <a:graphicData uri="http://schemas.microsoft.com/office/drawing/2017/model3d">
                <am3d:model3d r:embed="rId6">
                  <am3d:spPr>
                    <a:xfrm rot="7625557" flipV="1">
                      <a:off x="0" y="0"/>
                      <a:ext cx="710772" cy="307443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2826" ay="-523677" az="-36906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630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Model 32" descr="Slim Arrow">
                <a:extLst>
                  <a:ext uri="{FF2B5EF4-FFF2-40B4-BE49-F238E27FC236}">
                    <a16:creationId xmlns:a16="http://schemas.microsoft.com/office/drawing/2014/main" id="{F3DA5CAA-6573-5D18-D53E-6BECDB36CC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7625557" flipV="1">
                <a:off x="5971807" y="5111272"/>
                <a:ext cx="710772" cy="307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Model 33" descr="Slim Arrow">
                <a:extLst>
                  <a:ext uri="{FF2B5EF4-FFF2-40B4-BE49-F238E27FC236}">
                    <a16:creationId xmlns:a16="http://schemas.microsoft.com/office/drawing/2014/main" id="{CE3112D1-E7DB-10BA-BBF8-65F5B43EF9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9249173"/>
                  </p:ext>
                </p:extLst>
              </p:nvPr>
            </p:nvGraphicFramePr>
            <p:xfrm rot="3202539" flipV="1">
              <a:off x="6698967" y="5077911"/>
              <a:ext cx="723216" cy="320139"/>
            </p:xfrm>
            <a:graphic>
              <a:graphicData uri="http://schemas.microsoft.com/office/drawing/2017/model3d">
                <am3d:model3d r:embed="rId6">
                  <am3d:spPr>
                    <a:xfrm rot="3202539" flipV="1">
                      <a:off x="0" y="0"/>
                      <a:ext cx="723216" cy="320139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88423" ay="397278" az="-80443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763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Model 33" descr="Slim Arrow">
                <a:extLst>
                  <a:ext uri="{FF2B5EF4-FFF2-40B4-BE49-F238E27FC236}">
                    <a16:creationId xmlns:a16="http://schemas.microsoft.com/office/drawing/2014/main" id="{CE3112D1-E7DB-10BA-BBF8-65F5B43EF9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3202539" flipV="1">
                <a:off x="6698967" y="5077911"/>
                <a:ext cx="723216" cy="320139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17A9C0C4-5840-68D5-E928-B55D25209C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02" y="2529272"/>
            <a:ext cx="743125" cy="493195"/>
          </a:xfrm>
          <a:prstGeom prst="rect">
            <a:avLst/>
          </a:prstGeom>
        </p:spPr>
      </p:pic>
      <p:sp>
        <p:nvSpPr>
          <p:cNvPr id="37" name="Arrow: Down 36">
            <a:extLst>
              <a:ext uri="{FF2B5EF4-FFF2-40B4-BE49-F238E27FC236}">
                <a16:creationId xmlns:a16="http://schemas.microsoft.com/office/drawing/2014/main" id="{C81E4607-3954-A67C-B19C-5F8F2E4CB8BC}"/>
              </a:ext>
            </a:extLst>
          </p:cNvPr>
          <p:cNvSpPr/>
          <p:nvPr/>
        </p:nvSpPr>
        <p:spPr>
          <a:xfrm>
            <a:off x="3727382" y="3043238"/>
            <a:ext cx="201890" cy="5387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C4160C5-49D9-21F0-F94C-4DD12787C4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70" y="1809749"/>
            <a:ext cx="519223" cy="480281"/>
          </a:xfrm>
          <a:prstGeom prst="rect">
            <a:avLst/>
          </a:prstGeom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083383F6-95D5-B4CE-B5C7-737C27CD30A1}"/>
              </a:ext>
            </a:extLst>
          </p:cNvPr>
          <p:cNvSpPr/>
          <p:nvPr/>
        </p:nvSpPr>
        <p:spPr>
          <a:xfrm rot="4294737">
            <a:off x="5027682" y="1489905"/>
            <a:ext cx="201890" cy="18491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581A02-1CF6-72BF-C54B-812DD01358EB}"/>
              </a:ext>
            </a:extLst>
          </p:cNvPr>
          <p:cNvSpPr/>
          <p:nvPr/>
        </p:nvSpPr>
        <p:spPr>
          <a:xfrm>
            <a:off x="711200" y="5848913"/>
            <a:ext cx="1060449" cy="1538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Kubernetes-course</a:t>
            </a:r>
            <a:endParaRPr lang="en-US" sz="7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E04196-C600-1F5C-F892-2B89AA141C23}"/>
              </a:ext>
            </a:extLst>
          </p:cNvPr>
          <p:cNvSpPr/>
          <p:nvPr/>
        </p:nvSpPr>
        <p:spPr>
          <a:xfrm>
            <a:off x="3601415" y="5743643"/>
            <a:ext cx="747238" cy="1538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cka</a:t>
            </a:r>
            <a:r>
              <a:rPr lang="en-US" sz="1100" dirty="0"/>
              <a:t> exam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C353AF-5BE7-C65B-2DE9-A1C16F0DDA4A}"/>
              </a:ext>
            </a:extLst>
          </p:cNvPr>
          <p:cNvSpPr/>
          <p:nvPr/>
        </p:nvSpPr>
        <p:spPr>
          <a:xfrm>
            <a:off x="6327193" y="5706596"/>
            <a:ext cx="747238" cy="1538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ckad</a:t>
            </a:r>
            <a:r>
              <a:rPr lang="en-US" sz="1000" dirty="0"/>
              <a:t> exam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FE250DB-517B-1354-A169-DD2FA7C81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8929" y="5460680"/>
            <a:ext cx="479740" cy="46513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B6052D8-E117-3737-93BE-666D3A525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951" y="5460681"/>
            <a:ext cx="479740" cy="46513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Slim Arrow">
                <a:extLst>
                  <a:ext uri="{FF2B5EF4-FFF2-40B4-BE49-F238E27FC236}">
                    <a16:creationId xmlns:a16="http://schemas.microsoft.com/office/drawing/2014/main" id="{6C394787-99C9-68C5-32D4-E4DBFDF70F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7924249"/>
                  </p:ext>
                </p:extLst>
              </p:nvPr>
            </p:nvGraphicFramePr>
            <p:xfrm rot="7625557" flipV="1">
              <a:off x="575011" y="5191785"/>
              <a:ext cx="710772" cy="307443"/>
            </p:xfrm>
            <a:graphic>
              <a:graphicData uri="http://schemas.microsoft.com/office/drawing/2017/model3d">
                <am3d:model3d r:embed="rId6">
                  <am3d:spPr>
                    <a:xfrm rot="7625557" flipV="1">
                      <a:off x="0" y="0"/>
                      <a:ext cx="710772" cy="307443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2826" ay="-523677" az="-36906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7630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Slim Arrow">
                <a:extLst>
                  <a:ext uri="{FF2B5EF4-FFF2-40B4-BE49-F238E27FC236}">
                    <a16:creationId xmlns:a16="http://schemas.microsoft.com/office/drawing/2014/main" id="{6C394787-99C9-68C5-32D4-E4DBFDF70F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7625557" flipV="1">
                <a:off x="575011" y="5191785"/>
                <a:ext cx="710772" cy="3074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32292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26" grpId="0" animBg="1"/>
      <p:bldP spid="29" grpId="0" animBg="1"/>
      <p:bldP spid="30" grpId="0" animBg="1"/>
      <p:bldP spid="25" grpId="0" animBg="1"/>
      <p:bldP spid="37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02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Host-based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5959032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BE98C5-4CF7-E572-D479-089CBAB5CF4A}"/>
              </a:ext>
            </a:extLst>
          </p:cNvPr>
          <p:cNvSpPr/>
          <p:nvPr/>
        </p:nvSpPr>
        <p:spPr>
          <a:xfrm>
            <a:off x="1" y="1809749"/>
            <a:ext cx="8528049" cy="4676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FDCE8F-89CF-F1CD-FDD6-E7CEA9588F7A}"/>
              </a:ext>
            </a:extLst>
          </p:cNvPr>
          <p:cNvSpPr/>
          <p:nvPr/>
        </p:nvSpPr>
        <p:spPr>
          <a:xfrm>
            <a:off x="142876" y="5351145"/>
            <a:ext cx="2266950" cy="6953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DFF071-493A-9D59-C078-4481C3B8E998}"/>
              </a:ext>
            </a:extLst>
          </p:cNvPr>
          <p:cNvSpPr/>
          <p:nvPr/>
        </p:nvSpPr>
        <p:spPr>
          <a:xfrm>
            <a:off x="5638801" y="5345584"/>
            <a:ext cx="2266950" cy="6953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562F9F52-7EDB-C9A4-3D80-B36EAA4E7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5651" y="5460679"/>
            <a:ext cx="479740" cy="46513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99864BD-2B02-6FEA-A58F-D644A691B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2629" y="5460678"/>
            <a:ext cx="479740" cy="4651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F2DA52-3DB4-FC63-0535-910308F11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1" y="4573051"/>
            <a:ext cx="525780" cy="5093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DC90AC-BBC6-E3D2-AD7B-1C1779DFEA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082" y="4516042"/>
            <a:ext cx="525780" cy="50934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7807AFB4-AAC7-063C-948F-185EBA676CA8}"/>
              </a:ext>
            </a:extLst>
          </p:cNvPr>
          <p:cNvSpPr/>
          <p:nvPr/>
        </p:nvSpPr>
        <p:spPr>
          <a:xfrm rot="3670333">
            <a:off x="2195765" y="3117143"/>
            <a:ext cx="414498" cy="21268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 dirty="0"/>
              <a:t>Devops-wala.com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Slim Arrow">
                <a:extLst>
                  <a:ext uri="{FF2B5EF4-FFF2-40B4-BE49-F238E27FC236}">
                    <a16:creationId xmlns:a16="http://schemas.microsoft.com/office/drawing/2014/main" id="{97CFA561-3992-605F-A051-110A331DA91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3202539" flipV="1">
              <a:off x="1313059" y="5118736"/>
              <a:ext cx="602828" cy="266849"/>
            </p:xfrm>
            <a:graphic>
              <a:graphicData uri="http://schemas.microsoft.com/office/drawing/2017/model3d">
                <am3d:model3d r:embed="rId6">
                  <am3d:spPr>
                    <a:xfrm rot="3202539" flipV="1">
                      <a:off x="0" y="0"/>
                      <a:ext cx="602828" cy="266849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88423" ay="397278" az="-8044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360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Slim Arrow">
                <a:extLst>
                  <a:ext uri="{FF2B5EF4-FFF2-40B4-BE49-F238E27FC236}">
                    <a16:creationId xmlns:a16="http://schemas.microsoft.com/office/drawing/2014/main" id="{97CFA561-3992-605F-A051-110A331DA9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202539" flipV="1">
                <a:off x="1313059" y="5118736"/>
                <a:ext cx="602828" cy="266849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Arrow: Down 28">
            <a:extLst>
              <a:ext uri="{FF2B5EF4-FFF2-40B4-BE49-F238E27FC236}">
                <a16:creationId xmlns:a16="http://schemas.microsoft.com/office/drawing/2014/main" id="{8ECCD579-D75E-5134-EB80-3B044D666346}"/>
              </a:ext>
            </a:extLst>
          </p:cNvPr>
          <p:cNvSpPr/>
          <p:nvPr/>
        </p:nvSpPr>
        <p:spPr>
          <a:xfrm rot="17671314">
            <a:off x="5259276" y="3005547"/>
            <a:ext cx="414498" cy="2268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50" dirty="0"/>
              <a:t>www.example.com</a:t>
            </a:r>
            <a:endParaRPr lang="en-US" sz="105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5" name="Flowchart: Punched Tape 24">
            <a:extLst>
              <a:ext uri="{FF2B5EF4-FFF2-40B4-BE49-F238E27FC236}">
                <a16:creationId xmlns:a16="http://schemas.microsoft.com/office/drawing/2014/main" id="{D0D23F0A-705B-D270-6F50-E403CC1EBC8C}"/>
              </a:ext>
            </a:extLst>
          </p:cNvPr>
          <p:cNvSpPr/>
          <p:nvPr/>
        </p:nvSpPr>
        <p:spPr>
          <a:xfrm>
            <a:off x="3302478" y="3483292"/>
            <a:ext cx="1186574" cy="383619"/>
          </a:xfrm>
          <a:prstGeom prst="flowChartPunchedTap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Ingress Resource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Model 32" descr="Slim Arrow">
                <a:extLst>
                  <a:ext uri="{FF2B5EF4-FFF2-40B4-BE49-F238E27FC236}">
                    <a16:creationId xmlns:a16="http://schemas.microsoft.com/office/drawing/2014/main" id="{F3DA5CAA-6573-5D18-D53E-6BECDB36CC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7625557" flipV="1">
              <a:off x="5971807" y="5111272"/>
              <a:ext cx="710772" cy="307443"/>
            </p:xfrm>
            <a:graphic>
              <a:graphicData uri="http://schemas.microsoft.com/office/drawing/2017/model3d">
                <am3d:model3d r:embed="rId6">
                  <am3d:spPr>
                    <a:xfrm rot="7625557" flipV="1">
                      <a:off x="0" y="0"/>
                      <a:ext cx="710772" cy="307443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2826" ay="-523677" az="-3690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7630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Model 32" descr="Slim Arrow">
                <a:extLst>
                  <a:ext uri="{FF2B5EF4-FFF2-40B4-BE49-F238E27FC236}">
                    <a16:creationId xmlns:a16="http://schemas.microsoft.com/office/drawing/2014/main" id="{F3DA5CAA-6573-5D18-D53E-6BECDB36CC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7625557" flipV="1">
                <a:off x="5971807" y="5111272"/>
                <a:ext cx="710772" cy="307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3D Model 33" descr="Slim Arrow">
                <a:extLst>
                  <a:ext uri="{FF2B5EF4-FFF2-40B4-BE49-F238E27FC236}">
                    <a16:creationId xmlns:a16="http://schemas.microsoft.com/office/drawing/2014/main" id="{CE3112D1-E7DB-10BA-BBF8-65F5B43EF9E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3202539" flipV="1">
              <a:off x="6698967" y="5077911"/>
              <a:ext cx="723216" cy="320139"/>
            </p:xfrm>
            <a:graphic>
              <a:graphicData uri="http://schemas.microsoft.com/office/drawing/2017/model3d">
                <am3d:model3d r:embed="rId6">
                  <am3d:spPr>
                    <a:xfrm rot="3202539" flipV="1">
                      <a:off x="0" y="0"/>
                      <a:ext cx="723216" cy="320139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88423" ay="397278" az="-8044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7630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3D Model 33" descr="Slim Arrow">
                <a:extLst>
                  <a:ext uri="{FF2B5EF4-FFF2-40B4-BE49-F238E27FC236}">
                    <a16:creationId xmlns:a16="http://schemas.microsoft.com/office/drawing/2014/main" id="{CE3112D1-E7DB-10BA-BBF8-65F5B43EF9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3202539" flipV="1">
                <a:off x="6698967" y="5077911"/>
                <a:ext cx="723216" cy="320139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17A9C0C4-5840-68D5-E928-B55D25209C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02" y="2529272"/>
            <a:ext cx="743125" cy="493195"/>
          </a:xfrm>
          <a:prstGeom prst="rect">
            <a:avLst/>
          </a:prstGeom>
        </p:spPr>
      </p:pic>
      <p:sp>
        <p:nvSpPr>
          <p:cNvPr id="37" name="Arrow: Down 36">
            <a:extLst>
              <a:ext uri="{FF2B5EF4-FFF2-40B4-BE49-F238E27FC236}">
                <a16:creationId xmlns:a16="http://schemas.microsoft.com/office/drawing/2014/main" id="{C81E4607-3954-A67C-B19C-5F8F2E4CB8BC}"/>
              </a:ext>
            </a:extLst>
          </p:cNvPr>
          <p:cNvSpPr/>
          <p:nvPr/>
        </p:nvSpPr>
        <p:spPr>
          <a:xfrm>
            <a:off x="3727382" y="3043238"/>
            <a:ext cx="201890" cy="5387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C4160C5-49D9-21F0-F94C-4DD12787C4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70" y="1809749"/>
            <a:ext cx="519223" cy="480281"/>
          </a:xfrm>
          <a:prstGeom prst="rect">
            <a:avLst/>
          </a:prstGeom>
        </p:spPr>
      </p:pic>
      <p:sp>
        <p:nvSpPr>
          <p:cNvPr id="39" name="Arrow: Down 38">
            <a:extLst>
              <a:ext uri="{FF2B5EF4-FFF2-40B4-BE49-F238E27FC236}">
                <a16:creationId xmlns:a16="http://schemas.microsoft.com/office/drawing/2014/main" id="{083383F6-95D5-B4CE-B5C7-737C27CD30A1}"/>
              </a:ext>
            </a:extLst>
          </p:cNvPr>
          <p:cNvSpPr/>
          <p:nvPr/>
        </p:nvSpPr>
        <p:spPr>
          <a:xfrm rot="4294737">
            <a:off x="5027682" y="1489905"/>
            <a:ext cx="201890" cy="18491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581A02-1CF6-72BF-C54B-812DD01358EB}"/>
              </a:ext>
            </a:extLst>
          </p:cNvPr>
          <p:cNvSpPr/>
          <p:nvPr/>
        </p:nvSpPr>
        <p:spPr>
          <a:xfrm>
            <a:off x="711200" y="5848913"/>
            <a:ext cx="1060449" cy="1538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Kubernetes-course</a:t>
            </a:r>
            <a:endParaRPr lang="en-US" sz="7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C353AF-5BE7-C65B-2DE9-A1C16F0DDA4A}"/>
              </a:ext>
            </a:extLst>
          </p:cNvPr>
          <p:cNvSpPr/>
          <p:nvPr/>
        </p:nvSpPr>
        <p:spPr>
          <a:xfrm>
            <a:off x="6327193" y="5706596"/>
            <a:ext cx="747238" cy="1538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example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FE250DB-517B-1354-A169-DD2FA7C81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8929" y="5460680"/>
            <a:ext cx="479740" cy="46513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B6052D8-E117-3737-93BE-666D3A525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951" y="5460681"/>
            <a:ext cx="479740" cy="46513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Slim Arrow">
                <a:extLst>
                  <a:ext uri="{FF2B5EF4-FFF2-40B4-BE49-F238E27FC236}">
                    <a16:creationId xmlns:a16="http://schemas.microsoft.com/office/drawing/2014/main" id="{6C394787-99C9-68C5-32D4-E4DBFDF70F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7625557" flipV="1">
              <a:off x="575011" y="5191785"/>
              <a:ext cx="710772" cy="307443"/>
            </p:xfrm>
            <a:graphic>
              <a:graphicData uri="http://schemas.microsoft.com/office/drawing/2017/model3d">
                <am3d:model3d r:embed="rId6">
                  <am3d:spPr>
                    <a:xfrm rot="7625557" flipV="1">
                      <a:off x="0" y="0"/>
                      <a:ext cx="710772" cy="307443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2826" ay="-523677" az="-36906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7630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Slim Arrow">
                <a:extLst>
                  <a:ext uri="{FF2B5EF4-FFF2-40B4-BE49-F238E27FC236}">
                    <a16:creationId xmlns:a16="http://schemas.microsoft.com/office/drawing/2014/main" id="{6C394787-99C9-68C5-32D4-E4DBFDF70F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7625557" flipV="1">
                <a:off x="575011" y="5191785"/>
                <a:ext cx="710772" cy="3074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3638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26" grpId="0" animBg="1"/>
      <p:bldP spid="29" grpId="0" animBg="1"/>
      <p:bldP spid="25" grpId="0" animBg="1"/>
      <p:bldP spid="37" grpId="0" animBg="1"/>
      <p:bldP spid="39" grpId="0" animBg="1"/>
      <p:bldP spid="40" grpId="0" animBg="1"/>
      <p:bldP spid="4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03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SSL-based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86863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88B3B-9FB4-86EB-8223-ADEEDB00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38334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Obtaining Kubernetes Ingress SSL/TLS Certificates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0CCCA-F453-4FD9-5A34-12E093B5E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38335"/>
            <a:ext cx="12191999" cy="5038628"/>
          </a:xfrm>
          <a:ln w="3175"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basic requirement for ingress TLS is a TLS/SSL certificate.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</a:rPr>
              <a:t>                                    </a:t>
            </a:r>
            <a:r>
              <a:rPr lang="en-US" sz="2600" dirty="0">
                <a:solidFill>
                  <a:schemeClr val="bg1"/>
                </a:solidFill>
              </a:rPr>
              <a:t> TLS certificate created and signed by our own Certificate Authority.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 This option is more useful for development environments where you can share the </a:t>
            </a:r>
            <a:r>
              <a:rPr lang="en-US" sz="2600" dirty="0" err="1">
                <a:solidFill>
                  <a:schemeClr val="bg1"/>
                </a:solidFill>
              </a:rPr>
              <a:t>rootCA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 with the team so that browsers can trust the certificate. I will over this option.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                                      You need to buy an SSL certificate from a well-known certificate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authority trusted by browsers &amp; operating systems for production use cases.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Use </a:t>
            </a:r>
            <a:r>
              <a:rPr lang="en-US" b="1" dirty="0" err="1">
                <a:solidFill>
                  <a:schemeClr val="accent5"/>
                </a:solidFill>
              </a:rPr>
              <a:t>Letsencrpt</a:t>
            </a:r>
            <a:r>
              <a:rPr lang="en-US" b="1" dirty="0">
                <a:solidFill>
                  <a:schemeClr val="accent5"/>
                </a:solidFill>
              </a:rPr>
              <a:t> Certificate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Letsencrypt</a:t>
            </a:r>
            <a:r>
              <a:rPr lang="en-US" dirty="0">
                <a:solidFill>
                  <a:schemeClr val="bg1"/>
                </a:solidFill>
              </a:rPr>
              <a:t> is a non-profit trusted certificate authority that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provides free TLS certificates.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F79598-699D-7EF9-E73F-04D07D202601}"/>
              </a:ext>
            </a:extLst>
          </p:cNvPr>
          <p:cNvSpPr/>
          <p:nvPr/>
        </p:nvSpPr>
        <p:spPr>
          <a:xfrm>
            <a:off x="-3" y="1898802"/>
            <a:ext cx="2817844" cy="410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solidFill>
                  <a:schemeClr val="accent5"/>
                </a:solidFill>
              </a:rPr>
              <a:t>Self-Signed Certificates</a:t>
            </a:r>
            <a:r>
              <a:rPr lang="en-US" b="1" u="sng" dirty="0">
                <a:solidFill>
                  <a:schemeClr val="accent5"/>
                </a:solidFill>
              </a:rPr>
              <a:t>: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190915-2A17-1959-22A3-E314EFA3642B}"/>
              </a:ext>
            </a:extLst>
          </p:cNvPr>
          <p:cNvSpPr/>
          <p:nvPr/>
        </p:nvSpPr>
        <p:spPr>
          <a:xfrm>
            <a:off x="111968" y="3480364"/>
            <a:ext cx="3265714" cy="4105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u="sng" dirty="0">
                <a:solidFill>
                  <a:schemeClr val="accent5"/>
                </a:solidFill>
              </a:rPr>
              <a:t>Purchase an SSL Certificate: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701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6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1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6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8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FF447-997A-1021-CFDD-05F31F52B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Generate a self-signed certificate and private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C0BF0-9CE4-CA8B-764B-932FF0D7C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35133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openssl</a:t>
            </a:r>
            <a:r>
              <a:rPr lang="en-US" dirty="0">
                <a:solidFill>
                  <a:schemeClr val="bg1"/>
                </a:solidFill>
              </a:rPr>
              <a:t> req -x509 -sha256 -nodes -days 365 -</a:t>
            </a:r>
            <a:r>
              <a:rPr lang="en-US" dirty="0" err="1">
                <a:solidFill>
                  <a:schemeClr val="bg1"/>
                </a:solidFill>
              </a:rPr>
              <a:t>newkey</a:t>
            </a:r>
            <a:r>
              <a:rPr lang="en-US" dirty="0">
                <a:solidFill>
                  <a:schemeClr val="bg1"/>
                </a:solidFill>
              </a:rPr>
              <a:t> rsa:2048 –</a:t>
            </a:r>
            <a:r>
              <a:rPr lang="en-US" dirty="0" err="1">
                <a:solidFill>
                  <a:schemeClr val="bg1"/>
                </a:solidFill>
              </a:rPr>
              <a:t>keyout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2"/>
                </a:solidFill>
              </a:rPr>
              <a:t>tls.key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-out </a:t>
            </a:r>
            <a:r>
              <a:rPr lang="en-US" dirty="0">
                <a:solidFill>
                  <a:schemeClr val="accent6"/>
                </a:solidFill>
              </a:rPr>
              <a:t>tls.crt </a:t>
            </a:r>
            <a:r>
              <a:rPr lang="en-US" dirty="0">
                <a:solidFill>
                  <a:schemeClr val="bg1"/>
                </a:solidFill>
              </a:rPr>
              <a:t>-subj “/CN=</a:t>
            </a:r>
            <a:r>
              <a:rPr lang="en-US" dirty="0" err="1">
                <a:solidFill>
                  <a:schemeClr val="bg1"/>
                </a:solidFill>
              </a:rPr>
              <a:t>nginxsvc</a:t>
            </a:r>
            <a:r>
              <a:rPr lang="en-US" dirty="0">
                <a:solidFill>
                  <a:schemeClr val="bg1"/>
                </a:solidFill>
              </a:rPr>
              <a:t>/O=</a:t>
            </a:r>
            <a:r>
              <a:rPr lang="en-US" dirty="0" err="1">
                <a:solidFill>
                  <a:schemeClr val="bg1"/>
                </a:solidFill>
              </a:rPr>
              <a:t>nginxsvc</a:t>
            </a:r>
            <a:r>
              <a:rPr lang="en-US" dirty="0">
                <a:solidFill>
                  <a:schemeClr val="bg1"/>
                </a:solidFill>
              </a:rPr>
              <a:t>”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kubectl create secret </a:t>
            </a:r>
            <a:r>
              <a:rPr lang="en-US" dirty="0" err="1">
                <a:solidFill>
                  <a:schemeClr val="bg1"/>
                </a:solidFill>
              </a:rPr>
              <a:t>tls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tls</a:t>
            </a:r>
            <a:r>
              <a:rPr lang="en-US" b="1" dirty="0">
                <a:solidFill>
                  <a:schemeClr val="accent4"/>
                </a:solidFill>
              </a:rPr>
              <a:t>-secret</a:t>
            </a:r>
            <a:r>
              <a:rPr lang="en-US" dirty="0">
                <a:solidFill>
                  <a:schemeClr val="bg1"/>
                </a:solidFill>
              </a:rPr>
              <a:t> --key </a:t>
            </a:r>
            <a:r>
              <a:rPr lang="en-US" dirty="0" err="1">
                <a:solidFill>
                  <a:schemeClr val="accent2"/>
                </a:solidFill>
              </a:rPr>
              <a:t>tls.key</a:t>
            </a:r>
            <a:r>
              <a:rPr lang="en-US" dirty="0">
                <a:solidFill>
                  <a:schemeClr val="bg1"/>
                </a:solidFill>
              </a:rPr>
              <a:t> --cert </a:t>
            </a:r>
            <a:r>
              <a:rPr lang="en-US" dirty="0">
                <a:solidFill>
                  <a:schemeClr val="accent6"/>
                </a:solidFill>
              </a:rPr>
              <a:t>tls.crt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03B682-BC8D-ADE7-6491-05B7E27012BD}"/>
              </a:ext>
            </a:extLst>
          </p:cNvPr>
          <p:cNvSpPr/>
          <p:nvPr/>
        </p:nvSpPr>
        <p:spPr>
          <a:xfrm>
            <a:off x="1735494" y="2313992"/>
            <a:ext cx="895739" cy="485192"/>
          </a:xfrm>
          <a:prstGeom prst="rect">
            <a:avLst/>
          </a:prstGeom>
          <a:noFill/>
          <a:ln w="38100">
            <a:solidFill>
              <a:srgbClr val="00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8B4AE8-5B93-D97C-609C-C3DFEC55BBDA}"/>
              </a:ext>
            </a:extLst>
          </p:cNvPr>
          <p:cNvSpPr/>
          <p:nvPr/>
        </p:nvSpPr>
        <p:spPr>
          <a:xfrm>
            <a:off x="7896808" y="3856653"/>
            <a:ext cx="895739" cy="485192"/>
          </a:xfrm>
          <a:prstGeom prst="rect">
            <a:avLst/>
          </a:prstGeom>
          <a:noFill/>
          <a:ln w="38100">
            <a:solidFill>
              <a:srgbClr val="00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746259-5A58-8E49-4418-D9AACAD2C26D}"/>
              </a:ext>
            </a:extLst>
          </p:cNvPr>
          <p:cNvSpPr/>
          <p:nvPr/>
        </p:nvSpPr>
        <p:spPr>
          <a:xfrm>
            <a:off x="0" y="2313992"/>
            <a:ext cx="1045029" cy="485192"/>
          </a:xfrm>
          <a:prstGeom prst="rect">
            <a:avLst/>
          </a:prstGeom>
          <a:noFill/>
          <a:ln w="38100">
            <a:solidFill>
              <a:srgbClr val="7296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CA2A3-75E3-4030-FB7F-1575690187CA}"/>
              </a:ext>
            </a:extLst>
          </p:cNvPr>
          <p:cNvSpPr/>
          <p:nvPr/>
        </p:nvSpPr>
        <p:spPr>
          <a:xfrm>
            <a:off x="6002694" y="3856653"/>
            <a:ext cx="1045029" cy="485192"/>
          </a:xfrm>
          <a:prstGeom prst="rect">
            <a:avLst/>
          </a:prstGeom>
          <a:noFill/>
          <a:ln w="38100">
            <a:solidFill>
              <a:srgbClr val="7296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35007F-1E1B-0528-BC4F-71395D4ECCB9}"/>
              </a:ext>
            </a:extLst>
          </p:cNvPr>
          <p:cNvSpPr/>
          <p:nvPr/>
        </p:nvSpPr>
        <p:spPr>
          <a:xfrm>
            <a:off x="3772678" y="3856653"/>
            <a:ext cx="1489787" cy="485192"/>
          </a:xfrm>
          <a:prstGeom prst="rect">
            <a:avLst/>
          </a:prstGeom>
          <a:noFill/>
          <a:ln w="38100">
            <a:solidFill>
              <a:srgbClr val="DCD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53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BE98C5-4CF7-E572-D479-089CBAB5CF4A}"/>
              </a:ext>
            </a:extLst>
          </p:cNvPr>
          <p:cNvSpPr/>
          <p:nvPr/>
        </p:nvSpPr>
        <p:spPr>
          <a:xfrm>
            <a:off x="1" y="1809749"/>
            <a:ext cx="7437119" cy="4676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FDCE8F-89CF-F1CD-FDD6-E7CEA9588F7A}"/>
              </a:ext>
            </a:extLst>
          </p:cNvPr>
          <p:cNvSpPr/>
          <p:nvPr/>
        </p:nvSpPr>
        <p:spPr>
          <a:xfrm>
            <a:off x="142876" y="5351145"/>
            <a:ext cx="2266950" cy="6953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F2DA52-3DB4-FC63-0535-910308F11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1" y="4573051"/>
            <a:ext cx="525780" cy="50934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7807AFB4-AAC7-063C-948F-185EBA676CA8}"/>
              </a:ext>
            </a:extLst>
          </p:cNvPr>
          <p:cNvSpPr/>
          <p:nvPr/>
        </p:nvSpPr>
        <p:spPr>
          <a:xfrm rot="3670333">
            <a:off x="2195765" y="3117143"/>
            <a:ext cx="414498" cy="21268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5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Slim Arrow">
                <a:extLst>
                  <a:ext uri="{FF2B5EF4-FFF2-40B4-BE49-F238E27FC236}">
                    <a16:creationId xmlns:a16="http://schemas.microsoft.com/office/drawing/2014/main" id="{97CFA561-3992-605F-A051-110A331DA91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3202539" flipV="1">
              <a:off x="1313059" y="5118736"/>
              <a:ext cx="602828" cy="266849"/>
            </p:xfrm>
            <a:graphic>
              <a:graphicData uri="http://schemas.microsoft.com/office/drawing/2017/model3d">
                <am3d:model3d r:embed="rId4">
                  <am3d:spPr>
                    <a:xfrm rot="3202539" flipV="1">
                      <a:off x="0" y="0"/>
                      <a:ext cx="602828" cy="266849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88423" ay="397278" az="-8044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60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Slim Arrow">
                <a:extLst>
                  <a:ext uri="{FF2B5EF4-FFF2-40B4-BE49-F238E27FC236}">
                    <a16:creationId xmlns:a16="http://schemas.microsoft.com/office/drawing/2014/main" id="{97CFA561-3992-605F-A051-110A331DA9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3202539" flipV="1">
                <a:off x="1313059" y="5118736"/>
                <a:ext cx="602828" cy="266849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Flowchart: Punched Tape 24">
            <a:extLst>
              <a:ext uri="{FF2B5EF4-FFF2-40B4-BE49-F238E27FC236}">
                <a16:creationId xmlns:a16="http://schemas.microsoft.com/office/drawing/2014/main" id="{D0D23F0A-705B-D270-6F50-E403CC1EBC8C}"/>
              </a:ext>
            </a:extLst>
          </p:cNvPr>
          <p:cNvSpPr/>
          <p:nvPr/>
        </p:nvSpPr>
        <p:spPr>
          <a:xfrm>
            <a:off x="3302478" y="3483292"/>
            <a:ext cx="1186574" cy="383619"/>
          </a:xfrm>
          <a:prstGeom prst="flowChartPunchedTap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Ingress Resource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C81E4607-3954-A67C-B19C-5F8F2E4CB8BC}"/>
              </a:ext>
            </a:extLst>
          </p:cNvPr>
          <p:cNvSpPr/>
          <p:nvPr/>
        </p:nvSpPr>
        <p:spPr>
          <a:xfrm>
            <a:off x="3727382" y="3043238"/>
            <a:ext cx="201890" cy="5387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581A02-1CF6-72BF-C54B-812DD01358EB}"/>
              </a:ext>
            </a:extLst>
          </p:cNvPr>
          <p:cNvSpPr/>
          <p:nvPr/>
        </p:nvSpPr>
        <p:spPr>
          <a:xfrm>
            <a:off x="711200" y="5848913"/>
            <a:ext cx="1060449" cy="1538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Kubernetes-course</a:t>
            </a:r>
            <a:endParaRPr lang="en-US" sz="7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FE250DB-517B-1354-A169-DD2FA7C81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8929" y="5460680"/>
            <a:ext cx="479740" cy="46513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B6052D8-E117-3737-93BE-666D3A525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1951" y="5460681"/>
            <a:ext cx="479740" cy="46513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Slim Arrow">
                <a:extLst>
                  <a:ext uri="{FF2B5EF4-FFF2-40B4-BE49-F238E27FC236}">
                    <a16:creationId xmlns:a16="http://schemas.microsoft.com/office/drawing/2014/main" id="{6C394787-99C9-68C5-32D4-E4DBFDF70F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7625557" flipV="1">
              <a:off x="575011" y="5191785"/>
              <a:ext cx="710772" cy="307443"/>
            </p:xfrm>
            <a:graphic>
              <a:graphicData uri="http://schemas.microsoft.com/office/drawing/2017/model3d">
                <am3d:model3d r:embed="rId4">
                  <am3d:spPr>
                    <a:xfrm rot="7625557" flipV="1">
                      <a:off x="0" y="0"/>
                      <a:ext cx="710772" cy="307443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2826" ay="-523677" az="-3690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7630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Slim Arrow">
                <a:extLst>
                  <a:ext uri="{FF2B5EF4-FFF2-40B4-BE49-F238E27FC236}">
                    <a16:creationId xmlns:a16="http://schemas.microsoft.com/office/drawing/2014/main" id="{6C394787-99C9-68C5-32D4-E4DBFDF70F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7625557" flipV="1">
                <a:off x="575011" y="5191785"/>
                <a:ext cx="710772" cy="307443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5F13385-AF9F-D1B1-0328-E20A5396B152}"/>
              </a:ext>
            </a:extLst>
          </p:cNvPr>
          <p:cNvGrpSpPr/>
          <p:nvPr/>
        </p:nvGrpSpPr>
        <p:grpSpPr>
          <a:xfrm>
            <a:off x="3134095" y="2246891"/>
            <a:ext cx="1186574" cy="775576"/>
            <a:chOff x="3134095" y="2246891"/>
            <a:chExt cx="1186574" cy="77557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7A9C0C4-5840-68D5-E928-B55D25209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202" y="2529272"/>
              <a:ext cx="743125" cy="49319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7202C7-CD64-CDC7-25C7-141771986225}"/>
                </a:ext>
              </a:extLst>
            </p:cNvPr>
            <p:cNvSpPr txBox="1"/>
            <p:nvPr/>
          </p:nvSpPr>
          <p:spPr>
            <a:xfrm>
              <a:off x="3134095" y="2246891"/>
              <a:ext cx="11865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Nginx Controller</a:t>
              </a:r>
            </a:p>
          </p:txBody>
        </p:sp>
      </p:grpSp>
      <p:sp>
        <p:nvSpPr>
          <p:cNvPr id="39" name="Arrow: Down 38">
            <a:extLst>
              <a:ext uri="{FF2B5EF4-FFF2-40B4-BE49-F238E27FC236}">
                <a16:creationId xmlns:a16="http://schemas.microsoft.com/office/drawing/2014/main" id="{083383F6-95D5-B4CE-B5C7-737C27CD30A1}"/>
              </a:ext>
            </a:extLst>
          </p:cNvPr>
          <p:cNvSpPr/>
          <p:nvPr/>
        </p:nvSpPr>
        <p:spPr>
          <a:xfrm rot="1742992">
            <a:off x="4457690" y="989532"/>
            <a:ext cx="333280" cy="1621373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/>
              <a:t>Encrypted traffic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461A0E-A8FC-F792-02AC-CBB3D3D372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1" y="424291"/>
            <a:ext cx="1181578" cy="8871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F2D4C8A7-672E-0517-6A3B-6481D45F3337}"/>
              </a:ext>
            </a:extLst>
          </p:cNvPr>
          <p:cNvSpPr/>
          <p:nvPr/>
        </p:nvSpPr>
        <p:spPr>
          <a:xfrm rot="16200000">
            <a:off x="2994626" y="-548696"/>
            <a:ext cx="429750" cy="2761401"/>
          </a:xfrm>
          <a:prstGeom prst="downArrow">
            <a:avLst/>
          </a:prstGeom>
          <a:solidFill>
            <a:srgbClr val="BA58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/>
              <a:t>http</a:t>
            </a:r>
            <a:r>
              <a:rPr lang="en-US" sz="1400" b="1" dirty="0">
                <a:highlight>
                  <a:srgbClr val="0000FF"/>
                </a:highlight>
              </a:rPr>
              <a:t>s</a:t>
            </a:r>
            <a:r>
              <a:rPr lang="en-US" sz="1400" dirty="0"/>
              <a:t>://devops-wala.com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B91AAD-C618-1428-5978-C9A5C0B7CA28}"/>
              </a:ext>
            </a:extLst>
          </p:cNvPr>
          <p:cNvGrpSpPr/>
          <p:nvPr/>
        </p:nvGrpSpPr>
        <p:grpSpPr>
          <a:xfrm>
            <a:off x="4375277" y="387311"/>
            <a:ext cx="949066" cy="728320"/>
            <a:chOff x="5563208" y="546826"/>
            <a:chExt cx="949066" cy="72832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C4160C5-49D9-21F0-F94C-4DD12787C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8130" y="794865"/>
              <a:ext cx="519223" cy="480281"/>
            </a:xfrm>
            <a:prstGeom prst="rect">
              <a:avLst/>
            </a:prstGeom>
            <a:solidFill>
              <a:schemeClr val="accent4"/>
            </a:solidFill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72EE69-D7CF-43BA-8584-35CBEF73C912}"/>
                </a:ext>
              </a:extLst>
            </p:cNvPr>
            <p:cNvSpPr txBox="1"/>
            <p:nvPr/>
          </p:nvSpPr>
          <p:spPr>
            <a:xfrm>
              <a:off x="5563208" y="546826"/>
              <a:ext cx="9490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LoadBalancer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24BFD-F6AE-A86C-9034-E967C1F67E5D}"/>
              </a:ext>
            </a:extLst>
          </p:cNvPr>
          <p:cNvSpPr/>
          <p:nvPr/>
        </p:nvSpPr>
        <p:spPr>
          <a:xfrm>
            <a:off x="4590200" y="2120900"/>
            <a:ext cx="7601800" cy="12318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accent2"/>
                </a:solidFill>
              </a:rPr>
              <a:t>kubectl -n ingress-nginx get pods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              READY   STATUS      RESTARTS      AGE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ingress-nginx-admission-create-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wnqvj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0/1     Completed   0             2d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ingress-nginx-admission-patch-lrzb4         0/1     Completed   0             2d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ingress-nginx-controller-548f6d66cc-q9r4p   1/1     Running     1 (70m ago)   2d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C7EA61-017F-2329-26DC-2A7FFDBB705C}"/>
              </a:ext>
            </a:extLst>
          </p:cNvPr>
          <p:cNvSpPr/>
          <p:nvPr/>
        </p:nvSpPr>
        <p:spPr>
          <a:xfrm>
            <a:off x="4624330" y="2918205"/>
            <a:ext cx="4813760" cy="2085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05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6" grpId="1" animBg="1"/>
      <p:bldP spid="25" grpId="0" animBg="1"/>
      <p:bldP spid="25" grpId="1" animBg="1"/>
      <p:bldP spid="37" grpId="0" animBg="1"/>
      <p:bldP spid="37" grpId="1" animBg="1"/>
      <p:bldP spid="40" grpId="0" animBg="1"/>
      <p:bldP spid="39" grpId="0" animBg="1"/>
      <p:bldP spid="39" grpId="1" animBg="1"/>
      <p:bldP spid="39" grpId="2" animBg="1"/>
      <p:bldP spid="11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BE98C5-4CF7-E572-D479-089CBAB5CF4A}"/>
              </a:ext>
            </a:extLst>
          </p:cNvPr>
          <p:cNvSpPr/>
          <p:nvPr/>
        </p:nvSpPr>
        <p:spPr>
          <a:xfrm>
            <a:off x="1" y="1809749"/>
            <a:ext cx="7437119" cy="4676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FDCE8F-89CF-F1CD-FDD6-E7CEA9588F7A}"/>
              </a:ext>
            </a:extLst>
          </p:cNvPr>
          <p:cNvSpPr/>
          <p:nvPr/>
        </p:nvSpPr>
        <p:spPr>
          <a:xfrm>
            <a:off x="142876" y="5351145"/>
            <a:ext cx="2266950" cy="6953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F2DA52-3DB4-FC63-0535-910308F11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1" y="4573051"/>
            <a:ext cx="525780" cy="50934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Slim Arrow">
                <a:extLst>
                  <a:ext uri="{FF2B5EF4-FFF2-40B4-BE49-F238E27FC236}">
                    <a16:creationId xmlns:a16="http://schemas.microsoft.com/office/drawing/2014/main" id="{97CFA561-3992-605F-A051-110A331DA91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3202539" flipV="1">
              <a:off x="1313059" y="5118736"/>
              <a:ext cx="602828" cy="266849"/>
            </p:xfrm>
            <a:graphic>
              <a:graphicData uri="http://schemas.microsoft.com/office/drawing/2017/model3d">
                <am3d:model3d r:embed="rId4">
                  <am3d:spPr>
                    <a:xfrm rot="3202539" flipV="1">
                      <a:off x="0" y="0"/>
                      <a:ext cx="602828" cy="266849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88423" ay="397278" az="-8044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60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Slim Arrow">
                <a:extLst>
                  <a:ext uri="{FF2B5EF4-FFF2-40B4-BE49-F238E27FC236}">
                    <a16:creationId xmlns:a16="http://schemas.microsoft.com/office/drawing/2014/main" id="{97CFA561-3992-605F-A051-110A331DA9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3202539" flipV="1">
                <a:off x="1313059" y="5118736"/>
                <a:ext cx="602828" cy="266849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3D581A02-1CF6-72BF-C54B-812DD01358EB}"/>
              </a:ext>
            </a:extLst>
          </p:cNvPr>
          <p:cNvSpPr/>
          <p:nvPr/>
        </p:nvSpPr>
        <p:spPr>
          <a:xfrm>
            <a:off x="711200" y="5848913"/>
            <a:ext cx="1060449" cy="1538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Kubernetes-course</a:t>
            </a:r>
            <a:endParaRPr lang="en-US" sz="7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FE250DB-517B-1354-A169-DD2FA7C81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8929" y="5460680"/>
            <a:ext cx="479740" cy="46513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B6052D8-E117-3737-93BE-666D3A525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1951" y="5460681"/>
            <a:ext cx="479740" cy="46513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Slim Arrow">
                <a:extLst>
                  <a:ext uri="{FF2B5EF4-FFF2-40B4-BE49-F238E27FC236}">
                    <a16:creationId xmlns:a16="http://schemas.microsoft.com/office/drawing/2014/main" id="{6C394787-99C9-68C5-32D4-E4DBFDF70F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7625557" flipV="1">
              <a:off x="575011" y="5191785"/>
              <a:ext cx="710772" cy="307443"/>
            </p:xfrm>
            <a:graphic>
              <a:graphicData uri="http://schemas.microsoft.com/office/drawing/2017/model3d">
                <am3d:model3d r:embed="rId4">
                  <am3d:spPr>
                    <a:xfrm rot="7625557" flipV="1">
                      <a:off x="0" y="0"/>
                      <a:ext cx="710772" cy="307443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2826" ay="-523677" az="-3690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7630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Slim Arrow">
                <a:extLst>
                  <a:ext uri="{FF2B5EF4-FFF2-40B4-BE49-F238E27FC236}">
                    <a16:creationId xmlns:a16="http://schemas.microsoft.com/office/drawing/2014/main" id="{6C394787-99C9-68C5-32D4-E4DBFDF70F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7625557" flipV="1">
                <a:off x="575011" y="5191785"/>
                <a:ext cx="710772" cy="307443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5F13385-AF9F-D1B1-0328-E20A5396B152}"/>
              </a:ext>
            </a:extLst>
          </p:cNvPr>
          <p:cNvGrpSpPr/>
          <p:nvPr/>
        </p:nvGrpSpPr>
        <p:grpSpPr>
          <a:xfrm>
            <a:off x="3134095" y="2246891"/>
            <a:ext cx="1186574" cy="775576"/>
            <a:chOff x="3134095" y="2246891"/>
            <a:chExt cx="1186574" cy="77557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7A9C0C4-5840-68D5-E928-B55D25209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202" y="2529272"/>
              <a:ext cx="743125" cy="49319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7202C7-CD64-CDC7-25C7-141771986225}"/>
                </a:ext>
              </a:extLst>
            </p:cNvPr>
            <p:cNvSpPr txBox="1"/>
            <p:nvPr/>
          </p:nvSpPr>
          <p:spPr>
            <a:xfrm>
              <a:off x="3134095" y="2246891"/>
              <a:ext cx="11865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Nginx Controller</a:t>
              </a:r>
            </a:p>
          </p:txBody>
        </p:sp>
      </p:grpSp>
      <p:sp>
        <p:nvSpPr>
          <p:cNvPr id="39" name="Arrow: Down 38">
            <a:extLst>
              <a:ext uri="{FF2B5EF4-FFF2-40B4-BE49-F238E27FC236}">
                <a16:creationId xmlns:a16="http://schemas.microsoft.com/office/drawing/2014/main" id="{083383F6-95D5-B4CE-B5C7-737C27CD30A1}"/>
              </a:ext>
            </a:extLst>
          </p:cNvPr>
          <p:cNvSpPr/>
          <p:nvPr/>
        </p:nvSpPr>
        <p:spPr>
          <a:xfrm rot="1742992">
            <a:off x="4457690" y="989532"/>
            <a:ext cx="333280" cy="1621373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/>
              <a:t>Encrypted traffic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461A0E-A8FC-F792-02AC-CBB3D3D372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1" y="424291"/>
            <a:ext cx="1181578" cy="8871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F2D4C8A7-672E-0517-6A3B-6481D45F3337}"/>
              </a:ext>
            </a:extLst>
          </p:cNvPr>
          <p:cNvSpPr/>
          <p:nvPr/>
        </p:nvSpPr>
        <p:spPr>
          <a:xfrm rot="16200000">
            <a:off x="2994626" y="-548696"/>
            <a:ext cx="429750" cy="2761401"/>
          </a:xfrm>
          <a:prstGeom prst="downArrow">
            <a:avLst/>
          </a:prstGeom>
          <a:solidFill>
            <a:srgbClr val="BA58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/>
              <a:t>http</a:t>
            </a:r>
            <a:r>
              <a:rPr lang="en-US" sz="1400" b="1" dirty="0">
                <a:highlight>
                  <a:srgbClr val="0000FF"/>
                </a:highlight>
              </a:rPr>
              <a:t>s</a:t>
            </a:r>
            <a:r>
              <a:rPr lang="en-US" sz="1400" dirty="0"/>
              <a:t>://devops-wala.com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B91AAD-C618-1428-5978-C9A5C0B7CA28}"/>
              </a:ext>
            </a:extLst>
          </p:cNvPr>
          <p:cNvGrpSpPr/>
          <p:nvPr/>
        </p:nvGrpSpPr>
        <p:grpSpPr>
          <a:xfrm>
            <a:off x="4375277" y="387311"/>
            <a:ext cx="949066" cy="728320"/>
            <a:chOff x="5563208" y="546826"/>
            <a:chExt cx="949066" cy="72832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C4160C5-49D9-21F0-F94C-4DD12787C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8130" y="794865"/>
              <a:ext cx="519223" cy="480281"/>
            </a:xfrm>
            <a:prstGeom prst="rect">
              <a:avLst/>
            </a:prstGeom>
            <a:solidFill>
              <a:schemeClr val="accent4"/>
            </a:solidFill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72EE69-D7CF-43BA-8584-35CBEF73C912}"/>
                </a:ext>
              </a:extLst>
            </p:cNvPr>
            <p:cNvSpPr txBox="1"/>
            <p:nvPr/>
          </p:nvSpPr>
          <p:spPr>
            <a:xfrm>
              <a:off x="5563208" y="546826"/>
              <a:ext cx="9490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LoadBalancer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7ABC517-6574-DF86-A3CF-C18377A82BBB}"/>
              </a:ext>
            </a:extLst>
          </p:cNvPr>
          <p:cNvSpPr/>
          <p:nvPr/>
        </p:nvSpPr>
        <p:spPr>
          <a:xfrm>
            <a:off x="3434590" y="4392387"/>
            <a:ext cx="7168481" cy="690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/>
              <a:t>The certificates are not listed in the </a:t>
            </a:r>
            <a:r>
              <a:rPr lang="en-US" sz="1100" dirty="0" err="1"/>
              <a:t>nginx.conf</a:t>
            </a:r>
            <a:r>
              <a:rPr lang="en-US" sz="1100" dirty="0"/>
              <a:t> file. </a:t>
            </a:r>
          </a:p>
          <a:p>
            <a:r>
              <a:rPr lang="en-US" sz="1100" dirty="0"/>
              <a:t>The ingress controller loads the certs and keys into a shared memory area when it processes the Ingress definitions and this </a:t>
            </a:r>
            <a:r>
              <a:rPr lang="en-US" sz="1100" dirty="0" err="1"/>
              <a:t>lua</a:t>
            </a:r>
            <a:r>
              <a:rPr lang="en-US" sz="1100" dirty="0"/>
              <a:t> script in </a:t>
            </a:r>
            <a:r>
              <a:rPr lang="en-US" sz="1100" dirty="0" err="1"/>
              <a:t>nginc.conf</a:t>
            </a:r>
            <a:r>
              <a:rPr lang="en-US" sz="1100" dirty="0"/>
              <a:t> file gets the cert from that cache when a request is processed by nginx.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4ECDB5-0EA7-6E27-F857-905E3AF427E1}"/>
              </a:ext>
            </a:extLst>
          </p:cNvPr>
          <p:cNvSpPr/>
          <p:nvPr/>
        </p:nvSpPr>
        <p:spPr>
          <a:xfrm>
            <a:off x="4590200" y="2120900"/>
            <a:ext cx="7601800" cy="18986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dirty="0">
                <a:solidFill>
                  <a:schemeClr val="accent2"/>
                </a:solidFill>
              </a:rPr>
              <a:t>kubectl -n ingress-nginx get pods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              READY   STATUS      RESTARTS      AGE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ingress-nginx-admission-create-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wnqvj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0/1     Completed   0             2d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ingress-nginx-admission-patch-lrzb4         0/1     Completed   0             2d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ingress-nginx-controller-548f6d66cc-q9r4p   1/1     Running     1 (70m ago)   2d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5A55C2-6882-87E3-BAF8-B75B9CC68BD8}"/>
              </a:ext>
            </a:extLst>
          </p:cNvPr>
          <p:cNvSpPr/>
          <p:nvPr/>
        </p:nvSpPr>
        <p:spPr>
          <a:xfrm>
            <a:off x="4590200" y="3043238"/>
            <a:ext cx="7601800" cy="240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kubectl 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-n ingress-nginx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exec 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-it pod/ingress-nginx-controller-548f6d66cc-q9r4p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-- cat /etc/nginx/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nginx.conf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0AD220-8152-DE0C-E583-436855D6F7A4}"/>
              </a:ext>
            </a:extLst>
          </p:cNvPr>
          <p:cNvSpPr/>
          <p:nvPr/>
        </p:nvSpPr>
        <p:spPr>
          <a:xfrm>
            <a:off x="4679950" y="3340100"/>
            <a:ext cx="2343150" cy="679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 </a:t>
            </a:r>
            <a:r>
              <a:rPr lang="en-US" sz="1200" dirty="0" err="1"/>
              <a:t>ssl_certificate_by_lua_block</a:t>
            </a:r>
            <a:r>
              <a:rPr lang="en-US" sz="1200" dirty="0"/>
              <a:t> {</a:t>
            </a:r>
          </a:p>
          <a:p>
            <a:r>
              <a:rPr lang="en-US" sz="1200" dirty="0"/>
              <a:t>     </a:t>
            </a:r>
            <a:r>
              <a:rPr lang="en-US" sz="1200" dirty="0" err="1"/>
              <a:t>certificate.call</a:t>
            </a:r>
            <a:r>
              <a:rPr lang="en-US" sz="1200" dirty="0"/>
              <a:t>()</a:t>
            </a:r>
          </a:p>
          <a:p>
            <a:r>
              <a:rPr lang="en-US" sz="1200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861597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E45050-177E-5A01-037B-EA345219E50A}"/>
              </a:ext>
            </a:extLst>
          </p:cNvPr>
          <p:cNvSpPr/>
          <p:nvPr/>
        </p:nvSpPr>
        <p:spPr>
          <a:xfrm>
            <a:off x="5419012" y="135892"/>
            <a:ext cx="3212123" cy="64344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apps/v1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Deployment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labels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app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devops-wala.com-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cka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400" b="1" dirty="0">
                <a:solidFill>
                  <a:srgbClr val="E5E5E5"/>
                </a:solidFill>
                <a:highlight>
                  <a:srgbClr val="0000FF"/>
                </a:highlight>
                <a:latin typeface="D"/>
              </a:rPr>
              <a:t>devops-wala.com-</a:t>
            </a:r>
            <a:r>
              <a:rPr lang="en-US" sz="1400" b="1" dirty="0" err="1">
                <a:solidFill>
                  <a:srgbClr val="E5E5E5"/>
                </a:solidFill>
                <a:highlight>
                  <a:srgbClr val="0000FF"/>
                </a:highlight>
                <a:latin typeface="D"/>
              </a:rPr>
              <a:t>cka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00CDCD"/>
                </a:solidFill>
                <a:latin typeface="D"/>
              </a:rPr>
              <a:t>spec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replicas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400" dirty="0">
                <a:solidFill>
                  <a:srgbClr val="BB0000"/>
                </a:solidFill>
                <a:highlight>
                  <a:srgbClr val="FFFF00"/>
                </a:highlight>
                <a:latin typeface="D"/>
              </a:rPr>
              <a:t>2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selector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matchLabels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app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devops-wala.com-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cka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strategy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{}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template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labels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app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devops-wala.com-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cka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spec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containers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devops-wala-cka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image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nginx</a:t>
            </a:r>
          </a:p>
          <a:p>
            <a:r>
              <a:rPr lang="en-US" sz="14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ports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</a:p>
          <a:p>
            <a:r>
              <a:rPr lang="en-US" sz="1400" dirty="0">
                <a:solidFill>
                  <a:srgbClr val="E5E5E5"/>
                </a:solidFill>
                <a:latin typeface="D"/>
              </a:rPr>
              <a:t>         - </a:t>
            </a:r>
            <a:r>
              <a:rPr lang="en-US" sz="1400" dirty="0" err="1">
                <a:solidFill>
                  <a:srgbClr val="00CDCD"/>
                </a:solidFill>
                <a:latin typeface="D"/>
              </a:rPr>
              <a:t>containerPort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80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volumeMounts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cka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-page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    </a:t>
            </a:r>
            <a:r>
              <a:rPr lang="en-US" sz="1400" dirty="0" err="1">
                <a:solidFill>
                  <a:srgbClr val="00CDCD"/>
                </a:solidFill>
                <a:latin typeface="D"/>
              </a:rPr>
              <a:t>mountPath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/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usr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/share/nginx/html/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volumes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cka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-page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configMap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cka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-page</a:t>
            </a:r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B63D5-C24A-85CC-04BB-ACDA2D3E9231}"/>
              </a:ext>
            </a:extLst>
          </p:cNvPr>
          <p:cNvSpPr/>
          <p:nvPr/>
        </p:nvSpPr>
        <p:spPr>
          <a:xfrm>
            <a:off x="296826" y="492477"/>
            <a:ext cx="4255477" cy="36185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v1</a:t>
            </a:r>
            <a:br>
              <a:rPr lang="en-US" sz="1800" dirty="0">
                <a:solidFill>
                  <a:srgbClr val="A0F919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Service</a:t>
            </a:r>
            <a:br>
              <a:rPr lang="en-US" sz="1800" dirty="0">
                <a:solidFill>
                  <a:srgbClr val="A0F919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A0F919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nginx-deployment-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cka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-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clusterip</a:t>
            </a:r>
            <a:br>
              <a:rPr lang="en-US" sz="1800" dirty="0">
                <a:solidFill>
                  <a:srgbClr val="A0F919"/>
                </a:solidFill>
                <a:latin typeface="D"/>
              </a:rPr>
            </a:br>
            <a:r>
              <a:rPr lang="en-US" sz="1800" dirty="0">
                <a:solidFill>
                  <a:srgbClr val="00CDCD"/>
                </a:solidFill>
                <a:latin typeface="D"/>
              </a:rPr>
              <a:t>spec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A0F919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selector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A0F919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app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devops-wala.com-</a:t>
            </a:r>
            <a:r>
              <a:rPr lang="en-US" sz="1800" dirty="0" err="1">
                <a:solidFill>
                  <a:srgbClr val="E5E5E5"/>
                </a:solidFill>
                <a:latin typeface="D"/>
              </a:rPr>
              <a:t>cka</a:t>
            </a:r>
            <a:br>
              <a:rPr lang="en-US" sz="1800" dirty="0">
                <a:solidFill>
                  <a:srgbClr val="A0F919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type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b="1" dirty="0" err="1">
                <a:solidFill>
                  <a:srgbClr val="E5E5E5"/>
                </a:solidFill>
                <a:highlight>
                  <a:srgbClr val="0000FF"/>
                </a:highlight>
                <a:latin typeface="D"/>
              </a:rPr>
              <a:t>ClusterIP</a:t>
            </a:r>
            <a:br>
              <a:rPr lang="en-US" sz="1800" dirty="0">
                <a:solidFill>
                  <a:srgbClr val="A0F919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ports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800" dirty="0">
                <a:solidFill>
                  <a:srgbClr val="A0F919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port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>
                <a:solidFill>
                  <a:srgbClr val="BB0000"/>
                </a:solidFill>
                <a:latin typeface="D"/>
              </a:rPr>
              <a:t>8080</a:t>
            </a:r>
            <a:br>
              <a:rPr lang="en-US" sz="1800" dirty="0">
                <a:solidFill>
                  <a:srgbClr val="A0F919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800" dirty="0">
                <a:solidFill>
                  <a:srgbClr val="00CDCD"/>
                </a:solidFill>
                <a:latin typeface="D"/>
              </a:rPr>
              <a:t>protocol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TCP</a:t>
            </a:r>
            <a:br>
              <a:rPr lang="en-US" sz="1800" dirty="0">
                <a:solidFill>
                  <a:srgbClr val="A0F919"/>
                </a:solidFill>
                <a:latin typeface="D"/>
              </a:rPr>
            </a:br>
            <a:r>
              <a:rPr lang="en-US" sz="18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800" dirty="0" err="1">
                <a:solidFill>
                  <a:srgbClr val="00CDCD"/>
                </a:solidFill>
                <a:latin typeface="D"/>
              </a:rPr>
              <a:t>targetPort</a:t>
            </a:r>
            <a:r>
              <a:rPr lang="en-US" sz="1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800" dirty="0">
                <a:solidFill>
                  <a:srgbClr val="BB0000"/>
                </a:solidFill>
                <a:latin typeface="D"/>
              </a:rPr>
              <a:t>80</a:t>
            </a:r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881B0-4DEE-9189-441D-05C867425761}"/>
              </a:ext>
            </a:extLst>
          </p:cNvPr>
          <p:cNvSpPr/>
          <p:nvPr/>
        </p:nvSpPr>
        <p:spPr>
          <a:xfrm>
            <a:off x="544353" y="2301738"/>
            <a:ext cx="2701972" cy="31113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FB1B5C-CFE2-8ADF-1ECD-5F518DDD6225}"/>
              </a:ext>
            </a:extLst>
          </p:cNvPr>
          <p:cNvSpPr/>
          <p:nvPr/>
        </p:nvSpPr>
        <p:spPr>
          <a:xfrm>
            <a:off x="5709798" y="3447662"/>
            <a:ext cx="2228194" cy="2901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66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BE98C5-4CF7-E572-D479-089CBAB5CF4A}"/>
              </a:ext>
            </a:extLst>
          </p:cNvPr>
          <p:cNvSpPr/>
          <p:nvPr/>
        </p:nvSpPr>
        <p:spPr>
          <a:xfrm>
            <a:off x="1" y="1809749"/>
            <a:ext cx="7437119" cy="4676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FDCE8F-89CF-F1CD-FDD6-E7CEA9588F7A}"/>
              </a:ext>
            </a:extLst>
          </p:cNvPr>
          <p:cNvSpPr/>
          <p:nvPr/>
        </p:nvSpPr>
        <p:spPr>
          <a:xfrm>
            <a:off x="142876" y="5351145"/>
            <a:ext cx="2266950" cy="6953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F2DA52-3DB4-FC63-0535-910308F11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1" y="4573051"/>
            <a:ext cx="525780" cy="50934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7807AFB4-AAC7-063C-948F-185EBA676CA8}"/>
              </a:ext>
            </a:extLst>
          </p:cNvPr>
          <p:cNvSpPr/>
          <p:nvPr/>
        </p:nvSpPr>
        <p:spPr>
          <a:xfrm rot="3670333">
            <a:off x="2195765" y="3117143"/>
            <a:ext cx="414498" cy="21268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5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Slim Arrow">
                <a:extLst>
                  <a:ext uri="{FF2B5EF4-FFF2-40B4-BE49-F238E27FC236}">
                    <a16:creationId xmlns:a16="http://schemas.microsoft.com/office/drawing/2014/main" id="{97CFA561-3992-605F-A051-110A331DA91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3202539" flipV="1">
              <a:off x="1313059" y="5118736"/>
              <a:ext cx="602828" cy="266849"/>
            </p:xfrm>
            <a:graphic>
              <a:graphicData uri="http://schemas.microsoft.com/office/drawing/2017/model3d">
                <am3d:model3d r:embed="rId4">
                  <am3d:spPr>
                    <a:xfrm rot="3202539" flipV="1">
                      <a:off x="0" y="0"/>
                      <a:ext cx="602828" cy="266849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88423" ay="397278" az="-8044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60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Slim Arrow">
                <a:extLst>
                  <a:ext uri="{FF2B5EF4-FFF2-40B4-BE49-F238E27FC236}">
                    <a16:creationId xmlns:a16="http://schemas.microsoft.com/office/drawing/2014/main" id="{97CFA561-3992-605F-A051-110A331DA9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3202539" flipV="1">
                <a:off x="1313059" y="5118736"/>
                <a:ext cx="602828" cy="266849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Flowchart: Punched Tape 24">
            <a:extLst>
              <a:ext uri="{FF2B5EF4-FFF2-40B4-BE49-F238E27FC236}">
                <a16:creationId xmlns:a16="http://schemas.microsoft.com/office/drawing/2014/main" id="{D0D23F0A-705B-D270-6F50-E403CC1EBC8C}"/>
              </a:ext>
            </a:extLst>
          </p:cNvPr>
          <p:cNvSpPr/>
          <p:nvPr/>
        </p:nvSpPr>
        <p:spPr>
          <a:xfrm>
            <a:off x="3302478" y="3483292"/>
            <a:ext cx="1186574" cy="383619"/>
          </a:xfrm>
          <a:prstGeom prst="flowChartPunchedTap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Ingress Resource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C81E4607-3954-A67C-B19C-5F8F2E4CB8BC}"/>
              </a:ext>
            </a:extLst>
          </p:cNvPr>
          <p:cNvSpPr/>
          <p:nvPr/>
        </p:nvSpPr>
        <p:spPr>
          <a:xfrm>
            <a:off x="3727382" y="3043238"/>
            <a:ext cx="201890" cy="5387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581A02-1CF6-72BF-C54B-812DD01358EB}"/>
              </a:ext>
            </a:extLst>
          </p:cNvPr>
          <p:cNvSpPr/>
          <p:nvPr/>
        </p:nvSpPr>
        <p:spPr>
          <a:xfrm>
            <a:off x="711200" y="5848913"/>
            <a:ext cx="1060449" cy="1538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Kubernetes-course</a:t>
            </a:r>
            <a:endParaRPr lang="en-US" sz="7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FE250DB-517B-1354-A169-DD2FA7C81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8929" y="5460680"/>
            <a:ext cx="479740" cy="46513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B6052D8-E117-3737-93BE-666D3A525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1951" y="5460681"/>
            <a:ext cx="479740" cy="46513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Slim Arrow">
                <a:extLst>
                  <a:ext uri="{FF2B5EF4-FFF2-40B4-BE49-F238E27FC236}">
                    <a16:creationId xmlns:a16="http://schemas.microsoft.com/office/drawing/2014/main" id="{6C394787-99C9-68C5-32D4-E4DBFDF70F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7625557" flipV="1">
              <a:off x="575011" y="5191785"/>
              <a:ext cx="710772" cy="307443"/>
            </p:xfrm>
            <a:graphic>
              <a:graphicData uri="http://schemas.microsoft.com/office/drawing/2017/model3d">
                <am3d:model3d r:embed="rId4">
                  <am3d:spPr>
                    <a:xfrm rot="7625557" flipV="1">
                      <a:off x="0" y="0"/>
                      <a:ext cx="710772" cy="307443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2826" ay="-523677" az="-3690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7630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Slim Arrow">
                <a:extLst>
                  <a:ext uri="{FF2B5EF4-FFF2-40B4-BE49-F238E27FC236}">
                    <a16:creationId xmlns:a16="http://schemas.microsoft.com/office/drawing/2014/main" id="{6C394787-99C9-68C5-32D4-E4DBFDF70F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7625557" flipV="1">
                <a:off x="575011" y="5191785"/>
                <a:ext cx="710772" cy="307443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5F13385-AF9F-D1B1-0328-E20A5396B152}"/>
              </a:ext>
            </a:extLst>
          </p:cNvPr>
          <p:cNvGrpSpPr/>
          <p:nvPr/>
        </p:nvGrpSpPr>
        <p:grpSpPr>
          <a:xfrm>
            <a:off x="3134095" y="2246891"/>
            <a:ext cx="1186574" cy="775576"/>
            <a:chOff x="3134095" y="2246891"/>
            <a:chExt cx="1186574" cy="77557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7A9C0C4-5840-68D5-E928-B55D25209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202" y="2529272"/>
              <a:ext cx="743125" cy="49319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7202C7-CD64-CDC7-25C7-141771986225}"/>
                </a:ext>
              </a:extLst>
            </p:cNvPr>
            <p:cNvSpPr txBox="1"/>
            <p:nvPr/>
          </p:nvSpPr>
          <p:spPr>
            <a:xfrm>
              <a:off x="3134095" y="2246891"/>
              <a:ext cx="11865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Nginx Controller</a:t>
              </a:r>
            </a:p>
          </p:txBody>
        </p:sp>
      </p:grpSp>
      <p:sp>
        <p:nvSpPr>
          <p:cNvPr id="39" name="Arrow: Down 38">
            <a:extLst>
              <a:ext uri="{FF2B5EF4-FFF2-40B4-BE49-F238E27FC236}">
                <a16:creationId xmlns:a16="http://schemas.microsoft.com/office/drawing/2014/main" id="{083383F6-95D5-B4CE-B5C7-737C27CD30A1}"/>
              </a:ext>
            </a:extLst>
          </p:cNvPr>
          <p:cNvSpPr/>
          <p:nvPr/>
        </p:nvSpPr>
        <p:spPr>
          <a:xfrm rot="1742992">
            <a:off x="4457690" y="989532"/>
            <a:ext cx="333280" cy="1621373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/>
              <a:t>Encrypted traffic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461A0E-A8FC-F792-02AC-CBB3D3D372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1" y="424291"/>
            <a:ext cx="1181578" cy="8871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F2D4C8A7-672E-0517-6A3B-6481D45F3337}"/>
              </a:ext>
            </a:extLst>
          </p:cNvPr>
          <p:cNvSpPr/>
          <p:nvPr/>
        </p:nvSpPr>
        <p:spPr>
          <a:xfrm rot="16200000">
            <a:off x="2994626" y="-548696"/>
            <a:ext cx="429750" cy="2761401"/>
          </a:xfrm>
          <a:prstGeom prst="downArrow">
            <a:avLst/>
          </a:prstGeom>
          <a:solidFill>
            <a:srgbClr val="BA58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/>
              <a:t>http</a:t>
            </a:r>
            <a:r>
              <a:rPr lang="en-US" sz="1400" b="1" dirty="0">
                <a:highlight>
                  <a:srgbClr val="0000FF"/>
                </a:highlight>
              </a:rPr>
              <a:t>s</a:t>
            </a:r>
            <a:r>
              <a:rPr lang="en-US" sz="1400" dirty="0"/>
              <a:t>://devops-wala.com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B91AAD-C618-1428-5978-C9A5C0B7CA28}"/>
              </a:ext>
            </a:extLst>
          </p:cNvPr>
          <p:cNvGrpSpPr/>
          <p:nvPr/>
        </p:nvGrpSpPr>
        <p:grpSpPr>
          <a:xfrm>
            <a:off x="4375277" y="387311"/>
            <a:ext cx="949066" cy="728320"/>
            <a:chOff x="5563208" y="546826"/>
            <a:chExt cx="949066" cy="72832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C4160C5-49D9-21F0-F94C-4DD12787C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8130" y="794865"/>
              <a:ext cx="519223" cy="480281"/>
            </a:xfrm>
            <a:prstGeom prst="rect">
              <a:avLst/>
            </a:prstGeom>
            <a:solidFill>
              <a:schemeClr val="accent4"/>
            </a:solidFill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72EE69-D7CF-43BA-8584-35CBEF73C912}"/>
                </a:ext>
              </a:extLst>
            </p:cNvPr>
            <p:cNvSpPr txBox="1"/>
            <p:nvPr/>
          </p:nvSpPr>
          <p:spPr>
            <a:xfrm>
              <a:off x="5563208" y="546826"/>
              <a:ext cx="9490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LoadBalancer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83EFBAC-FDFB-314E-2730-45D0F94B91AF}"/>
              </a:ext>
            </a:extLst>
          </p:cNvPr>
          <p:cNvSpPr/>
          <p:nvPr/>
        </p:nvSpPr>
        <p:spPr>
          <a:xfrm>
            <a:off x="5109422" y="3116425"/>
            <a:ext cx="3573625" cy="1287624"/>
          </a:xfrm>
          <a:custGeom>
            <a:avLst/>
            <a:gdLst>
              <a:gd name="connsiteX0" fmla="*/ 0 w 3573625"/>
              <a:gd name="connsiteY0" fmla="*/ 0 h 1287624"/>
              <a:gd name="connsiteX1" fmla="*/ 488395 w 3573625"/>
              <a:gd name="connsiteY1" fmla="*/ 0 h 1287624"/>
              <a:gd name="connsiteX2" fmla="*/ 1119736 w 3573625"/>
              <a:gd name="connsiteY2" fmla="*/ 0 h 1287624"/>
              <a:gd name="connsiteX3" fmla="*/ 1751076 w 3573625"/>
              <a:gd name="connsiteY3" fmla="*/ 0 h 1287624"/>
              <a:gd name="connsiteX4" fmla="*/ 2239472 w 3573625"/>
              <a:gd name="connsiteY4" fmla="*/ 0 h 1287624"/>
              <a:gd name="connsiteX5" fmla="*/ 2906548 w 3573625"/>
              <a:gd name="connsiteY5" fmla="*/ 0 h 1287624"/>
              <a:gd name="connsiteX6" fmla="*/ 3573625 w 3573625"/>
              <a:gd name="connsiteY6" fmla="*/ 0 h 1287624"/>
              <a:gd name="connsiteX7" fmla="*/ 3573625 w 3573625"/>
              <a:gd name="connsiteY7" fmla="*/ 416332 h 1287624"/>
              <a:gd name="connsiteX8" fmla="*/ 3573625 w 3573625"/>
              <a:gd name="connsiteY8" fmla="*/ 806911 h 1287624"/>
              <a:gd name="connsiteX9" fmla="*/ 3573625 w 3573625"/>
              <a:gd name="connsiteY9" fmla="*/ 1287624 h 1287624"/>
              <a:gd name="connsiteX10" fmla="*/ 3049493 w 3573625"/>
              <a:gd name="connsiteY10" fmla="*/ 1287624 h 1287624"/>
              <a:gd name="connsiteX11" fmla="*/ 2453889 w 3573625"/>
              <a:gd name="connsiteY11" fmla="*/ 1287624 h 1287624"/>
              <a:gd name="connsiteX12" fmla="*/ 1822549 w 3573625"/>
              <a:gd name="connsiteY12" fmla="*/ 1287624 h 1287624"/>
              <a:gd name="connsiteX13" fmla="*/ 1226945 w 3573625"/>
              <a:gd name="connsiteY13" fmla="*/ 1287624 h 1287624"/>
              <a:gd name="connsiteX14" fmla="*/ 595604 w 3573625"/>
              <a:gd name="connsiteY14" fmla="*/ 1287624 h 1287624"/>
              <a:gd name="connsiteX15" fmla="*/ 0 w 3573625"/>
              <a:gd name="connsiteY15" fmla="*/ 1287624 h 1287624"/>
              <a:gd name="connsiteX16" fmla="*/ 0 w 3573625"/>
              <a:gd name="connsiteY16" fmla="*/ 832664 h 1287624"/>
              <a:gd name="connsiteX17" fmla="*/ 0 w 3573625"/>
              <a:gd name="connsiteY17" fmla="*/ 429208 h 1287624"/>
              <a:gd name="connsiteX18" fmla="*/ 0 w 3573625"/>
              <a:gd name="connsiteY18" fmla="*/ 0 h 128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73625" h="1287624" extrusionOk="0">
                <a:moveTo>
                  <a:pt x="0" y="0"/>
                </a:moveTo>
                <a:cubicBezTo>
                  <a:pt x="217418" y="-56185"/>
                  <a:pt x="251497" y="29582"/>
                  <a:pt x="488395" y="0"/>
                </a:cubicBezTo>
                <a:cubicBezTo>
                  <a:pt x="725293" y="-29582"/>
                  <a:pt x="973348" y="73716"/>
                  <a:pt x="1119736" y="0"/>
                </a:cubicBezTo>
                <a:cubicBezTo>
                  <a:pt x="1266124" y="-73716"/>
                  <a:pt x="1612352" y="40509"/>
                  <a:pt x="1751076" y="0"/>
                </a:cubicBezTo>
                <a:cubicBezTo>
                  <a:pt x="1889800" y="-40509"/>
                  <a:pt x="2049138" y="17423"/>
                  <a:pt x="2239472" y="0"/>
                </a:cubicBezTo>
                <a:cubicBezTo>
                  <a:pt x="2429806" y="-17423"/>
                  <a:pt x="2582172" y="79557"/>
                  <a:pt x="2906548" y="0"/>
                </a:cubicBezTo>
                <a:cubicBezTo>
                  <a:pt x="3230924" y="-79557"/>
                  <a:pt x="3386545" y="19672"/>
                  <a:pt x="3573625" y="0"/>
                </a:cubicBezTo>
                <a:cubicBezTo>
                  <a:pt x="3594243" y="125009"/>
                  <a:pt x="3548644" y="296231"/>
                  <a:pt x="3573625" y="416332"/>
                </a:cubicBezTo>
                <a:cubicBezTo>
                  <a:pt x="3598606" y="536433"/>
                  <a:pt x="3550379" y="646635"/>
                  <a:pt x="3573625" y="806911"/>
                </a:cubicBezTo>
                <a:cubicBezTo>
                  <a:pt x="3596871" y="967187"/>
                  <a:pt x="3527319" y="1136430"/>
                  <a:pt x="3573625" y="1287624"/>
                </a:cubicBezTo>
                <a:cubicBezTo>
                  <a:pt x="3437154" y="1309078"/>
                  <a:pt x="3284151" y="1257640"/>
                  <a:pt x="3049493" y="1287624"/>
                </a:cubicBezTo>
                <a:cubicBezTo>
                  <a:pt x="2814835" y="1317608"/>
                  <a:pt x="2728035" y="1239617"/>
                  <a:pt x="2453889" y="1287624"/>
                </a:cubicBezTo>
                <a:cubicBezTo>
                  <a:pt x="2179743" y="1335631"/>
                  <a:pt x="2097176" y="1271033"/>
                  <a:pt x="1822549" y="1287624"/>
                </a:cubicBezTo>
                <a:cubicBezTo>
                  <a:pt x="1547922" y="1304215"/>
                  <a:pt x="1507249" y="1237457"/>
                  <a:pt x="1226945" y="1287624"/>
                </a:cubicBezTo>
                <a:cubicBezTo>
                  <a:pt x="946641" y="1337791"/>
                  <a:pt x="881891" y="1284177"/>
                  <a:pt x="595604" y="1287624"/>
                </a:cubicBezTo>
                <a:cubicBezTo>
                  <a:pt x="309317" y="1291071"/>
                  <a:pt x="237613" y="1258236"/>
                  <a:pt x="0" y="1287624"/>
                </a:cubicBezTo>
                <a:cubicBezTo>
                  <a:pt x="-6538" y="1069882"/>
                  <a:pt x="17" y="932354"/>
                  <a:pt x="0" y="832664"/>
                </a:cubicBezTo>
                <a:cubicBezTo>
                  <a:pt x="-17" y="732974"/>
                  <a:pt x="18984" y="535968"/>
                  <a:pt x="0" y="429208"/>
                </a:cubicBezTo>
                <a:cubicBezTo>
                  <a:pt x="-18984" y="322448"/>
                  <a:pt x="47072" y="15910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CC00"/>
            </a:solidFill>
            <a:extLst>
              <a:ext uri="{C807C97D-BFC1-408E-A445-0C87EB9F89A2}">
                <ask:lineSketchStyleProps xmlns:ask="http://schemas.microsoft.com/office/drawing/2018/sketchyshapes" sd="314857365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onsolas" panose="020B0609020204030204" pitchFamily="49" charset="0"/>
              </a:rPr>
              <a:t>spec: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</a:rPr>
              <a:t>tls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- hosts: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- devops-wala.com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 </a:t>
            </a:r>
            <a:r>
              <a:rPr lang="en-US" sz="1400" dirty="0" err="1">
                <a:latin typeface="Consolas" panose="020B0609020204030204" pitchFamily="49" charset="0"/>
              </a:rPr>
              <a:t>secretName</a:t>
            </a:r>
            <a:r>
              <a:rPr lang="en-US" sz="1400" dirty="0">
                <a:latin typeface="Consolas" panose="020B0609020204030204" pitchFamily="49" charset="0"/>
              </a:rPr>
              <a:t>: </a:t>
            </a:r>
            <a:r>
              <a:rPr lang="en-US" sz="1400" dirty="0" err="1">
                <a:latin typeface="Consolas" panose="020B0609020204030204" pitchFamily="49" charset="0"/>
              </a:rPr>
              <a:t>tls</a:t>
            </a:r>
            <a:r>
              <a:rPr lang="en-US" sz="1400" dirty="0">
                <a:latin typeface="Consolas" panose="020B0609020204030204" pitchFamily="49" charset="0"/>
              </a:rPr>
              <a:t>-secret</a:t>
            </a:r>
          </a:p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5E32F1-C820-7CF2-326D-1DB10B8657CA}"/>
              </a:ext>
            </a:extLst>
          </p:cNvPr>
          <p:cNvSpPr txBox="1"/>
          <p:nvPr/>
        </p:nvSpPr>
        <p:spPr>
          <a:xfrm>
            <a:off x="6081082" y="33345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kubectl create secret </a:t>
            </a:r>
            <a:r>
              <a:rPr lang="en-US" dirty="0" err="1">
                <a:solidFill>
                  <a:schemeClr val="bg1"/>
                </a:solidFill>
              </a:rPr>
              <a:t>tls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tls</a:t>
            </a:r>
            <a:r>
              <a:rPr lang="en-US" b="1" dirty="0">
                <a:solidFill>
                  <a:schemeClr val="accent4"/>
                </a:solidFill>
              </a:rPr>
              <a:t>-secret</a:t>
            </a:r>
            <a:r>
              <a:rPr lang="en-US" dirty="0">
                <a:solidFill>
                  <a:schemeClr val="bg1"/>
                </a:solidFill>
              </a:rPr>
              <a:t> --key </a:t>
            </a:r>
            <a:r>
              <a:rPr lang="en-US" dirty="0" err="1">
                <a:solidFill>
                  <a:schemeClr val="accent2"/>
                </a:solidFill>
              </a:rPr>
              <a:t>tls.key</a:t>
            </a:r>
            <a:r>
              <a:rPr lang="en-US" dirty="0">
                <a:solidFill>
                  <a:schemeClr val="bg1"/>
                </a:solidFill>
              </a:rPr>
              <a:t> --cert </a:t>
            </a:r>
            <a:r>
              <a:rPr lang="en-US" dirty="0">
                <a:solidFill>
                  <a:schemeClr val="accent6"/>
                </a:solidFill>
              </a:rPr>
              <a:t>tls.crt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21567D-A715-315C-4724-C2E7EBADB40B}"/>
              </a:ext>
            </a:extLst>
          </p:cNvPr>
          <p:cNvSpPr/>
          <p:nvPr/>
        </p:nvSpPr>
        <p:spPr>
          <a:xfrm>
            <a:off x="8388220" y="333450"/>
            <a:ext cx="970384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C139F2-8716-1B36-5827-20668055EDCB}"/>
              </a:ext>
            </a:extLst>
          </p:cNvPr>
          <p:cNvSpPr/>
          <p:nvPr/>
        </p:nvSpPr>
        <p:spPr>
          <a:xfrm>
            <a:off x="7221894" y="3909184"/>
            <a:ext cx="1101012" cy="271391"/>
          </a:xfrm>
          <a:prstGeom prst="rect">
            <a:avLst/>
          </a:prstGeom>
          <a:noFill/>
          <a:ln w="38100">
            <a:solidFill>
              <a:srgbClr val="99FF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116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5" grpId="1" animBg="1"/>
      <p:bldP spid="37" grpId="0" animBg="1"/>
      <p:bldP spid="5" grpId="0" animBg="1"/>
      <p:bldP spid="12" grpId="0"/>
      <p:bldP spid="13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BE98C5-4CF7-E572-D479-089CBAB5CF4A}"/>
              </a:ext>
            </a:extLst>
          </p:cNvPr>
          <p:cNvSpPr/>
          <p:nvPr/>
        </p:nvSpPr>
        <p:spPr>
          <a:xfrm>
            <a:off x="1" y="1809749"/>
            <a:ext cx="7437119" cy="4676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FDCE8F-89CF-F1CD-FDD6-E7CEA9588F7A}"/>
              </a:ext>
            </a:extLst>
          </p:cNvPr>
          <p:cNvSpPr/>
          <p:nvPr/>
        </p:nvSpPr>
        <p:spPr>
          <a:xfrm>
            <a:off x="142876" y="5351145"/>
            <a:ext cx="2266950" cy="6953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F2DA52-3DB4-FC63-0535-910308F11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1" y="4573051"/>
            <a:ext cx="525780" cy="509349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7807AFB4-AAC7-063C-948F-185EBA676CA8}"/>
              </a:ext>
            </a:extLst>
          </p:cNvPr>
          <p:cNvSpPr/>
          <p:nvPr/>
        </p:nvSpPr>
        <p:spPr>
          <a:xfrm rot="3670333">
            <a:off x="2195765" y="3117143"/>
            <a:ext cx="414498" cy="21268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105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Slim Arrow">
                <a:extLst>
                  <a:ext uri="{FF2B5EF4-FFF2-40B4-BE49-F238E27FC236}">
                    <a16:creationId xmlns:a16="http://schemas.microsoft.com/office/drawing/2014/main" id="{97CFA561-3992-605F-A051-110A331DA91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3202539" flipV="1">
              <a:off x="1313059" y="5118736"/>
              <a:ext cx="602828" cy="266849"/>
            </p:xfrm>
            <a:graphic>
              <a:graphicData uri="http://schemas.microsoft.com/office/drawing/2017/model3d">
                <am3d:model3d r:embed="rId4">
                  <am3d:spPr>
                    <a:xfrm rot="3202539" flipV="1">
                      <a:off x="0" y="0"/>
                      <a:ext cx="602828" cy="266849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88423" ay="397278" az="-8044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60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Slim Arrow">
                <a:extLst>
                  <a:ext uri="{FF2B5EF4-FFF2-40B4-BE49-F238E27FC236}">
                    <a16:creationId xmlns:a16="http://schemas.microsoft.com/office/drawing/2014/main" id="{97CFA561-3992-605F-A051-110A331DA9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3202539" flipV="1">
                <a:off x="1313059" y="5118736"/>
                <a:ext cx="602828" cy="266849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Flowchart: Punched Tape 24">
            <a:extLst>
              <a:ext uri="{FF2B5EF4-FFF2-40B4-BE49-F238E27FC236}">
                <a16:creationId xmlns:a16="http://schemas.microsoft.com/office/drawing/2014/main" id="{D0D23F0A-705B-D270-6F50-E403CC1EBC8C}"/>
              </a:ext>
            </a:extLst>
          </p:cNvPr>
          <p:cNvSpPr/>
          <p:nvPr/>
        </p:nvSpPr>
        <p:spPr>
          <a:xfrm>
            <a:off x="3302478" y="3483292"/>
            <a:ext cx="1186574" cy="383619"/>
          </a:xfrm>
          <a:prstGeom prst="flowChartPunchedTap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Ingress Resource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C81E4607-3954-A67C-B19C-5F8F2E4CB8BC}"/>
              </a:ext>
            </a:extLst>
          </p:cNvPr>
          <p:cNvSpPr/>
          <p:nvPr/>
        </p:nvSpPr>
        <p:spPr>
          <a:xfrm>
            <a:off x="3727382" y="3043238"/>
            <a:ext cx="201890" cy="5387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581A02-1CF6-72BF-C54B-812DD01358EB}"/>
              </a:ext>
            </a:extLst>
          </p:cNvPr>
          <p:cNvSpPr/>
          <p:nvPr/>
        </p:nvSpPr>
        <p:spPr>
          <a:xfrm>
            <a:off x="711200" y="5848913"/>
            <a:ext cx="1060449" cy="1538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Kubernetes-course</a:t>
            </a:r>
            <a:endParaRPr lang="en-US" sz="7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FE250DB-517B-1354-A169-DD2FA7C81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8929" y="5460680"/>
            <a:ext cx="479740" cy="46513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B6052D8-E117-3737-93BE-666D3A525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1951" y="5460681"/>
            <a:ext cx="479740" cy="46513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Slim Arrow">
                <a:extLst>
                  <a:ext uri="{FF2B5EF4-FFF2-40B4-BE49-F238E27FC236}">
                    <a16:creationId xmlns:a16="http://schemas.microsoft.com/office/drawing/2014/main" id="{6C394787-99C9-68C5-32D4-E4DBFDF70F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7625557" flipV="1">
              <a:off x="575011" y="5191785"/>
              <a:ext cx="710772" cy="307443"/>
            </p:xfrm>
            <a:graphic>
              <a:graphicData uri="http://schemas.microsoft.com/office/drawing/2017/model3d">
                <am3d:model3d r:embed="rId4">
                  <am3d:spPr>
                    <a:xfrm rot="7625557" flipV="1">
                      <a:off x="0" y="0"/>
                      <a:ext cx="710772" cy="307443"/>
                    </a:xfrm>
                    <a:prstGeom prst="rect">
                      <a:avLst/>
                    </a:prstGeom>
                  </am3d:spPr>
                  <am3d:camera>
                    <am3d:pos x="0" y="0" z="51627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15004" d="1000000"/>
                    <am3d:preTrans dx="0" dy="-716746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2826" ay="-523677" az="-3690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7630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Slim Arrow">
                <a:extLst>
                  <a:ext uri="{FF2B5EF4-FFF2-40B4-BE49-F238E27FC236}">
                    <a16:creationId xmlns:a16="http://schemas.microsoft.com/office/drawing/2014/main" id="{6C394787-99C9-68C5-32D4-E4DBFDF70F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7625557" flipV="1">
                <a:off x="575011" y="5191785"/>
                <a:ext cx="710772" cy="307443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5F13385-AF9F-D1B1-0328-E20A5396B152}"/>
              </a:ext>
            </a:extLst>
          </p:cNvPr>
          <p:cNvGrpSpPr/>
          <p:nvPr/>
        </p:nvGrpSpPr>
        <p:grpSpPr>
          <a:xfrm>
            <a:off x="3134095" y="2246891"/>
            <a:ext cx="1186574" cy="775576"/>
            <a:chOff x="3134095" y="2246891"/>
            <a:chExt cx="1186574" cy="77557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7A9C0C4-5840-68D5-E928-B55D25209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202" y="2529272"/>
              <a:ext cx="743125" cy="49319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7202C7-CD64-CDC7-25C7-141771986225}"/>
                </a:ext>
              </a:extLst>
            </p:cNvPr>
            <p:cNvSpPr txBox="1"/>
            <p:nvPr/>
          </p:nvSpPr>
          <p:spPr>
            <a:xfrm>
              <a:off x="3134095" y="2246891"/>
              <a:ext cx="11865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Nginx Controller</a:t>
              </a:r>
            </a:p>
          </p:txBody>
        </p:sp>
      </p:grpSp>
      <p:sp>
        <p:nvSpPr>
          <p:cNvPr id="39" name="Arrow: Down 38">
            <a:extLst>
              <a:ext uri="{FF2B5EF4-FFF2-40B4-BE49-F238E27FC236}">
                <a16:creationId xmlns:a16="http://schemas.microsoft.com/office/drawing/2014/main" id="{083383F6-95D5-B4CE-B5C7-737C27CD30A1}"/>
              </a:ext>
            </a:extLst>
          </p:cNvPr>
          <p:cNvSpPr/>
          <p:nvPr/>
        </p:nvSpPr>
        <p:spPr>
          <a:xfrm rot="16200000">
            <a:off x="2302348" y="1759024"/>
            <a:ext cx="333280" cy="2110432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100" dirty="0"/>
              <a:t>Encrypted traffic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461A0E-A8FC-F792-02AC-CBB3D3D372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" y="78562"/>
            <a:ext cx="1181578" cy="8871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F2D4C8A7-672E-0517-6A3B-6481D45F3337}"/>
              </a:ext>
            </a:extLst>
          </p:cNvPr>
          <p:cNvSpPr/>
          <p:nvPr/>
        </p:nvSpPr>
        <p:spPr>
          <a:xfrm>
            <a:off x="930397" y="877193"/>
            <a:ext cx="429750" cy="2002391"/>
          </a:xfrm>
          <a:prstGeom prst="downArrow">
            <a:avLst/>
          </a:prstGeom>
          <a:solidFill>
            <a:srgbClr val="BA58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100" dirty="0"/>
              <a:t>http</a:t>
            </a:r>
            <a:r>
              <a:rPr lang="en-US" sz="1100" b="1" dirty="0">
                <a:highlight>
                  <a:srgbClr val="0000FF"/>
                </a:highlight>
              </a:rPr>
              <a:t>s</a:t>
            </a:r>
            <a:r>
              <a:rPr lang="en-US" sz="1100" dirty="0"/>
              <a:t>://devops-wala.com</a:t>
            </a:r>
            <a:endParaRPr lang="en-US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B91AAD-C618-1428-5978-C9A5C0B7CA28}"/>
              </a:ext>
            </a:extLst>
          </p:cNvPr>
          <p:cNvGrpSpPr/>
          <p:nvPr/>
        </p:nvGrpSpPr>
        <p:grpSpPr>
          <a:xfrm>
            <a:off x="665407" y="2365888"/>
            <a:ext cx="949066" cy="728320"/>
            <a:chOff x="5563208" y="546826"/>
            <a:chExt cx="949066" cy="72832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C4160C5-49D9-21F0-F94C-4DD12787C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8130" y="794865"/>
              <a:ext cx="519223" cy="480281"/>
            </a:xfrm>
            <a:prstGeom prst="rect">
              <a:avLst/>
            </a:prstGeom>
            <a:solidFill>
              <a:schemeClr val="accent4"/>
            </a:solidFill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72EE69-D7CF-43BA-8584-35CBEF73C912}"/>
                </a:ext>
              </a:extLst>
            </p:cNvPr>
            <p:cNvSpPr txBox="1"/>
            <p:nvPr/>
          </p:nvSpPr>
          <p:spPr>
            <a:xfrm>
              <a:off x="5563208" y="546826"/>
              <a:ext cx="9490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LoadBalancer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9523102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04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Advance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380908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425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A9BF834-7E22-397A-F7C2-8E44032BFA72}"/>
              </a:ext>
            </a:extLst>
          </p:cNvPr>
          <p:cNvSpPr/>
          <p:nvPr/>
        </p:nvSpPr>
        <p:spPr>
          <a:xfrm>
            <a:off x="2600730" y="2022151"/>
            <a:ext cx="9581143" cy="404310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C2BE41-E881-BFD9-2970-DEA897E4BC56}"/>
              </a:ext>
            </a:extLst>
          </p:cNvPr>
          <p:cNvSpPr/>
          <p:nvPr/>
        </p:nvSpPr>
        <p:spPr>
          <a:xfrm>
            <a:off x="3045885" y="2529114"/>
            <a:ext cx="3266831" cy="320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65CF42-7E6F-479F-BB2A-9C0DA8ACDB96}"/>
              </a:ext>
            </a:extLst>
          </p:cNvPr>
          <p:cNvSpPr/>
          <p:nvPr/>
        </p:nvSpPr>
        <p:spPr>
          <a:xfrm>
            <a:off x="7715578" y="2529114"/>
            <a:ext cx="3266831" cy="31879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0085EB-6D26-C5DC-ABB6-FA8B3A950943}"/>
              </a:ext>
            </a:extLst>
          </p:cNvPr>
          <p:cNvSpPr/>
          <p:nvPr/>
        </p:nvSpPr>
        <p:spPr>
          <a:xfrm>
            <a:off x="3460099" y="2680704"/>
            <a:ext cx="6694856" cy="676123"/>
          </a:xfrm>
          <a:prstGeom prst="rect">
            <a:avLst/>
          </a:prstGeom>
          <a:solidFill>
            <a:srgbClr val="99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nginx-deployment-</a:t>
            </a:r>
            <a:r>
              <a:rPr lang="en-US" b="1" dirty="0" err="1">
                <a:solidFill>
                  <a:schemeClr val="tx1"/>
                </a:solidFill>
              </a:rPr>
              <a:t>cka</a:t>
            </a:r>
            <a:r>
              <a:rPr lang="en-US" b="1" dirty="0">
                <a:solidFill>
                  <a:schemeClr val="tx1"/>
                </a:solidFill>
              </a:rPr>
              <a:t>-</a:t>
            </a:r>
            <a:r>
              <a:rPr lang="en-US" b="1" dirty="0" err="1">
                <a:solidFill>
                  <a:schemeClr val="tx1"/>
                </a:solidFill>
              </a:rPr>
              <a:t>clusterip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953224-196D-7CB6-3FE0-5DDDCECFD830}"/>
              </a:ext>
            </a:extLst>
          </p:cNvPr>
          <p:cNvGrpSpPr/>
          <p:nvPr/>
        </p:nvGrpSpPr>
        <p:grpSpPr>
          <a:xfrm>
            <a:off x="4179117" y="4278081"/>
            <a:ext cx="1219200" cy="1017342"/>
            <a:chOff x="1555261" y="4213958"/>
            <a:chExt cx="1219200" cy="11811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D2F581-F8F0-4BD2-4978-23133537F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261" y="4213958"/>
              <a:ext cx="1219200" cy="11811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C9C1F0-D092-771B-03E6-613B8BFA44C4}"/>
                </a:ext>
              </a:extLst>
            </p:cNvPr>
            <p:cNvSpPr txBox="1"/>
            <p:nvPr/>
          </p:nvSpPr>
          <p:spPr>
            <a:xfrm>
              <a:off x="1985105" y="4267488"/>
              <a:ext cx="398585" cy="261610"/>
            </a:xfrm>
            <a:prstGeom prst="rect">
              <a:avLst/>
            </a:prstGeom>
            <a:solidFill>
              <a:srgbClr val="DCDC24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80</a:t>
              </a:r>
              <a:endParaRPr lang="en-US" sz="7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2EE34A-552C-9669-DFA7-678C6B035416}"/>
                </a:ext>
              </a:extLst>
            </p:cNvPr>
            <p:cNvSpPr txBox="1"/>
            <p:nvPr/>
          </p:nvSpPr>
          <p:spPr>
            <a:xfrm>
              <a:off x="1649045" y="4510861"/>
              <a:ext cx="1070707" cy="294788"/>
            </a:xfrm>
            <a:prstGeom prst="rect">
              <a:avLst/>
            </a:prstGeom>
            <a:solidFill>
              <a:srgbClr val="DCDC24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172.16.133.181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DC531E-2D8C-6179-4302-DDF9A080352A}"/>
              </a:ext>
            </a:extLst>
          </p:cNvPr>
          <p:cNvGrpSpPr/>
          <p:nvPr/>
        </p:nvGrpSpPr>
        <p:grpSpPr>
          <a:xfrm>
            <a:off x="8749036" y="4171595"/>
            <a:ext cx="1219200" cy="1017342"/>
            <a:chOff x="6928339" y="4108450"/>
            <a:chExt cx="1219200" cy="11811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0AD148-4409-7768-1B37-B81DAAF82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8339" y="4108450"/>
              <a:ext cx="1219200" cy="11811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91DE73-90E5-3F39-F268-8B99760E41C4}"/>
                </a:ext>
              </a:extLst>
            </p:cNvPr>
            <p:cNvSpPr txBox="1"/>
            <p:nvPr/>
          </p:nvSpPr>
          <p:spPr>
            <a:xfrm>
              <a:off x="6992942" y="4381925"/>
              <a:ext cx="1070707" cy="294788"/>
            </a:xfrm>
            <a:prstGeom prst="rect">
              <a:avLst/>
            </a:prstGeom>
            <a:solidFill>
              <a:srgbClr val="DCDC24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172.16.14.114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0EADD7-1E77-EA11-00F6-24FE4B125DB1}"/>
                </a:ext>
              </a:extLst>
            </p:cNvPr>
            <p:cNvSpPr txBox="1"/>
            <p:nvPr/>
          </p:nvSpPr>
          <p:spPr>
            <a:xfrm>
              <a:off x="7370792" y="4120315"/>
              <a:ext cx="333028" cy="261610"/>
            </a:xfrm>
            <a:prstGeom prst="rect">
              <a:avLst/>
            </a:prstGeom>
            <a:solidFill>
              <a:srgbClr val="DCDC24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80</a:t>
              </a:r>
              <a:endParaRPr lang="en-US" sz="700" b="1" dirty="0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74B86F-9201-4829-FBCF-231749CC49B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788717" y="3356827"/>
            <a:ext cx="0" cy="9212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93A437-A21C-5BCE-9B05-AFA880846978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358636" y="3356827"/>
            <a:ext cx="0" cy="8147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8C9613-A4FF-D14B-8239-13BB948A6625}"/>
              </a:ext>
            </a:extLst>
          </p:cNvPr>
          <p:cNvSpPr txBox="1"/>
          <p:nvPr/>
        </p:nvSpPr>
        <p:spPr>
          <a:xfrm>
            <a:off x="8221393" y="2679430"/>
            <a:ext cx="1379415" cy="265105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10.105.111.222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104D47-8E9D-C10E-FCCC-60FA4F82EE44}"/>
              </a:ext>
            </a:extLst>
          </p:cNvPr>
          <p:cNvSpPr txBox="1"/>
          <p:nvPr/>
        </p:nvSpPr>
        <p:spPr>
          <a:xfrm>
            <a:off x="8623235" y="2945603"/>
            <a:ext cx="556651" cy="265105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8080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04F490-AE68-497B-6D8E-FDA753FD297E}"/>
              </a:ext>
            </a:extLst>
          </p:cNvPr>
          <p:cNvSpPr txBox="1"/>
          <p:nvPr/>
        </p:nvSpPr>
        <p:spPr>
          <a:xfrm>
            <a:off x="6380243" y="5732076"/>
            <a:ext cx="2095500" cy="31812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4DBA8E-B219-43B9-7B4C-7D4C1BF7E390}"/>
              </a:ext>
            </a:extLst>
          </p:cNvPr>
          <p:cNvSpPr/>
          <p:nvPr/>
        </p:nvSpPr>
        <p:spPr>
          <a:xfrm>
            <a:off x="289560" y="48357"/>
            <a:ext cx="10812779" cy="14869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pods -o wide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          READY   STATUS    RESTARTS   AGE   IP               NODE                   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devops-wala.com-cka-568f44f7c7-z45l9    1/1     Running   0          19m   172.16.14.114    workernode2.example.com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devops-wala.com-cka-568f44f7c7-wwcp8    1/1     Running   0          19m   172.16.133.181   workernode1.example.com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service/nginx-deployment-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cka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clusterip</a:t>
            </a:r>
            <a:r>
              <a:rPr lang="en-US" sz="1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   TYPE        CLUSTER-IP       EXTERNAL-IP   PORT(S)    AGE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nginx-deployment-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cka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clusterip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ClusterIP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10.105.111.222   &lt;none&gt;        8080/TCP   16m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095B99-3864-6CDC-3FCE-5CD9344FA921}"/>
              </a:ext>
            </a:extLst>
          </p:cNvPr>
          <p:cNvSpPr/>
          <p:nvPr/>
        </p:nvSpPr>
        <p:spPr>
          <a:xfrm>
            <a:off x="2345" y="1385344"/>
            <a:ext cx="5550444" cy="5188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/>
              <a:t>kubectl get service/nginx-deployment-</a:t>
            </a:r>
            <a:r>
              <a:rPr lang="en-US" sz="1400" b="1" dirty="0" err="1"/>
              <a:t>cka</a:t>
            </a:r>
            <a:r>
              <a:rPr lang="en-US" sz="1400" b="1" dirty="0"/>
              <a:t>-</a:t>
            </a:r>
            <a:r>
              <a:rPr lang="en-US" sz="1400" b="1" dirty="0" err="1"/>
              <a:t>clusterip</a:t>
            </a:r>
            <a:r>
              <a:rPr lang="en-US" sz="1400" b="1" dirty="0"/>
              <a:t> -o yaml</a:t>
            </a:r>
          </a:p>
          <a:p>
            <a:r>
              <a:rPr lang="en-US" sz="1100" dirty="0"/>
              <a:t>apiVersion: v1</a:t>
            </a:r>
          </a:p>
          <a:p>
            <a:r>
              <a:rPr lang="en-US" sz="1100" dirty="0"/>
              <a:t>kind: Service</a:t>
            </a:r>
          </a:p>
          <a:p>
            <a:r>
              <a:rPr lang="en-US" sz="1100" dirty="0"/>
              <a:t>metadata:</a:t>
            </a:r>
          </a:p>
          <a:p>
            <a:r>
              <a:rPr lang="en-US" sz="1100" dirty="0"/>
              <a:t>  name: nginx-deployment-</a:t>
            </a:r>
            <a:r>
              <a:rPr lang="en-US" sz="1100" dirty="0" err="1"/>
              <a:t>cka</a:t>
            </a:r>
            <a:r>
              <a:rPr lang="en-US" sz="1100" dirty="0"/>
              <a:t>-</a:t>
            </a:r>
            <a:r>
              <a:rPr lang="en-US" sz="1100" dirty="0" err="1"/>
              <a:t>clusterip</a:t>
            </a:r>
            <a:endParaRPr lang="en-US" sz="1100" dirty="0"/>
          </a:p>
          <a:p>
            <a:r>
              <a:rPr lang="en-US" sz="1100" dirty="0"/>
              <a:t>  namespace: default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resourceVersion</a:t>
            </a:r>
            <a:r>
              <a:rPr lang="en-US" sz="1100" dirty="0"/>
              <a:t>: "234197"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uid</a:t>
            </a:r>
            <a:r>
              <a:rPr lang="en-US" sz="1100" dirty="0"/>
              <a:t>: 9651bcc5-312f-4dc7-9e63-e12164ad90f5</a:t>
            </a:r>
          </a:p>
          <a:p>
            <a:r>
              <a:rPr lang="en-US" sz="1100" dirty="0"/>
              <a:t>spec: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clusterIP</a:t>
            </a:r>
            <a:r>
              <a:rPr lang="en-US" sz="1100" dirty="0"/>
              <a:t>: 10.105.111.222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clusterIPs</a:t>
            </a:r>
            <a:r>
              <a:rPr lang="en-US" sz="1100" dirty="0"/>
              <a:t>:</a:t>
            </a:r>
          </a:p>
          <a:p>
            <a:r>
              <a:rPr lang="en-US" sz="1100" dirty="0"/>
              <a:t>  - 10.105.111.222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internalTrafficPolicy</a:t>
            </a:r>
            <a:r>
              <a:rPr lang="en-US" sz="1100" dirty="0"/>
              <a:t>: Cluster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ipFamilies</a:t>
            </a:r>
            <a:r>
              <a:rPr lang="en-US" sz="1100" dirty="0"/>
              <a:t>:</a:t>
            </a:r>
          </a:p>
          <a:p>
            <a:r>
              <a:rPr lang="en-US" sz="1100" dirty="0"/>
              <a:t>  - IPv4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ipFamilyPolicy</a:t>
            </a:r>
            <a:r>
              <a:rPr lang="en-US" sz="1100" dirty="0"/>
              <a:t>: </a:t>
            </a:r>
            <a:r>
              <a:rPr lang="en-US" sz="1100" dirty="0" err="1"/>
              <a:t>SingleStack</a:t>
            </a:r>
            <a:endParaRPr lang="en-US" sz="1100" dirty="0"/>
          </a:p>
          <a:p>
            <a:r>
              <a:rPr lang="en-US" sz="1100" dirty="0"/>
              <a:t>  ports:</a:t>
            </a:r>
          </a:p>
          <a:p>
            <a:r>
              <a:rPr lang="en-US" sz="1100" dirty="0"/>
              <a:t>  - port: 8080</a:t>
            </a:r>
          </a:p>
          <a:p>
            <a:r>
              <a:rPr lang="en-US" sz="1100" dirty="0"/>
              <a:t>    protocol: TCP</a:t>
            </a:r>
          </a:p>
          <a:p>
            <a:r>
              <a:rPr lang="en-US" sz="1100" dirty="0"/>
              <a:t>    </a:t>
            </a:r>
            <a:r>
              <a:rPr lang="en-US" sz="1100" dirty="0" err="1"/>
              <a:t>targetPort</a:t>
            </a:r>
            <a:r>
              <a:rPr lang="en-US" sz="1100" dirty="0"/>
              <a:t>: 80</a:t>
            </a:r>
          </a:p>
          <a:p>
            <a:r>
              <a:rPr lang="en-US" sz="1100" dirty="0"/>
              <a:t>  selector:</a:t>
            </a:r>
          </a:p>
          <a:p>
            <a:r>
              <a:rPr lang="en-US" sz="1100" dirty="0"/>
              <a:t>    app: devops-wala.com-</a:t>
            </a:r>
            <a:r>
              <a:rPr lang="en-US" sz="1100" dirty="0" err="1"/>
              <a:t>cka</a:t>
            </a:r>
            <a:endParaRPr lang="en-US" sz="1100" dirty="0"/>
          </a:p>
          <a:p>
            <a:r>
              <a:rPr lang="en-US" sz="1100" dirty="0"/>
              <a:t>  </a:t>
            </a:r>
            <a:r>
              <a:rPr lang="en-US" sz="1100" dirty="0" err="1"/>
              <a:t>sessionAffinity</a:t>
            </a:r>
            <a:r>
              <a:rPr lang="en-US" sz="1100" dirty="0"/>
              <a:t>: None</a:t>
            </a:r>
          </a:p>
          <a:p>
            <a:r>
              <a:rPr lang="en-US" sz="1100" dirty="0"/>
              <a:t>  type: </a:t>
            </a:r>
            <a:r>
              <a:rPr lang="en-US" sz="1100" dirty="0" err="1"/>
              <a:t>ClusterIP</a:t>
            </a:r>
            <a:endParaRPr lang="en-US" sz="1100" dirty="0"/>
          </a:p>
          <a:p>
            <a:r>
              <a:rPr lang="en-US" sz="1100" dirty="0"/>
              <a:t>status:</a:t>
            </a:r>
          </a:p>
          <a:p>
            <a:r>
              <a:rPr lang="en-US" sz="1100" dirty="0"/>
              <a:t>  </a:t>
            </a:r>
            <a:r>
              <a:rPr lang="en-US" sz="1100" dirty="0" err="1"/>
              <a:t>loadBalancer</a:t>
            </a:r>
            <a:r>
              <a:rPr lang="en-US" sz="1100" dirty="0"/>
              <a:t>: {}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470121-7B15-2C75-476A-FD110971E345}"/>
              </a:ext>
            </a:extLst>
          </p:cNvPr>
          <p:cNvSpPr txBox="1"/>
          <p:nvPr/>
        </p:nvSpPr>
        <p:spPr>
          <a:xfrm>
            <a:off x="3842892" y="5366495"/>
            <a:ext cx="160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Workernode1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AB221E-9070-6F45-C4A4-3AE7111BE0CB}"/>
              </a:ext>
            </a:extLst>
          </p:cNvPr>
          <p:cNvSpPr txBox="1"/>
          <p:nvPr/>
        </p:nvSpPr>
        <p:spPr>
          <a:xfrm>
            <a:off x="8631667" y="5339705"/>
            <a:ext cx="160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Workernode2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B38DC1-DE75-152B-40E2-A1226DE057DC}"/>
              </a:ext>
            </a:extLst>
          </p:cNvPr>
          <p:cNvSpPr/>
          <p:nvPr/>
        </p:nvSpPr>
        <p:spPr>
          <a:xfrm>
            <a:off x="533400" y="2529114"/>
            <a:ext cx="1857375" cy="119442"/>
          </a:xfrm>
          <a:prstGeom prst="rect">
            <a:avLst/>
          </a:prstGeom>
          <a:noFill/>
          <a:ln w="19050">
            <a:solidFill>
              <a:srgbClr val="99FF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E32A9D-EBA8-EA46-7184-9D9BF3EA41EF}"/>
              </a:ext>
            </a:extLst>
          </p:cNvPr>
          <p:cNvSpPr/>
          <p:nvPr/>
        </p:nvSpPr>
        <p:spPr>
          <a:xfrm>
            <a:off x="10154955" y="1306185"/>
            <a:ext cx="1513171" cy="288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spec.clusterIP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51BF0E-C924-10AE-263D-0994F2200D2A}"/>
              </a:ext>
            </a:extLst>
          </p:cNvPr>
          <p:cNvCxnSpPr>
            <a:cxnSpLocks/>
            <a:stCxn id="33" idx="2"/>
            <a:endCxn id="24" idx="3"/>
          </p:cNvCxnSpPr>
          <p:nvPr/>
        </p:nvCxnSpPr>
        <p:spPr>
          <a:xfrm flipH="1">
            <a:off x="9600808" y="1594437"/>
            <a:ext cx="1310733" cy="12175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E998F-A842-DCCB-5F54-F3642EDDAA77}"/>
              </a:ext>
            </a:extLst>
          </p:cNvPr>
          <p:cNvSpPr/>
          <p:nvPr/>
        </p:nvSpPr>
        <p:spPr>
          <a:xfrm>
            <a:off x="52716" y="3197025"/>
            <a:ext cx="385225" cy="159801"/>
          </a:xfrm>
          <a:prstGeom prst="rect">
            <a:avLst/>
          </a:prstGeom>
          <a:noFill/>
          <a:ln w="19050">
            <a:solidFill>
              <a:srgbClr val="99FF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7F24B7-2E5D-B685-DC62-07A7E65A1130}"/>
              </a:ext>
            </a:extLst>
          </p:cNvPr>
          <p:cNvSpPr/>
          <p:nvPr/>
        </p:nvSpPr>
        <p:spPr>
          <a:xfrm>
            <a:off x="148175" y="3349099"/>
            <a:ext cx="1558512" cy="159801"/>
          </a:xfrm>
          <a:prstGeom prst="rect">
            <a:avLst/>
          </a:prstGeom>
          <a:noFill/>
          <a:ln w="19050">
            <a:solidFill>
              <a:srgbClr val="99FF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D5C9C2-57E6-E4BA-4236-FE9533EA8EAE}"/>
              </a:ext>
            </a:extLst>
          </p:cNvPr>
          <p:cNvSpPr/>
          <p:nvPr/>
        </p:nvSpPr>
        <p:spPr>
          <a:xfrm>
            <a:off x="10634703" y="2620476"/>
            <a:ext cx="1513171" cy="288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spec.ports</a:t>
            </a:r>
            <a:r>
              <a:rPr lang="en-US" sz="1400" dirty="0"/>
              <a:t>[0].port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D805186-0B6B-0501-6B33-8CB0AD9CF44C}"/>
              </a:ext>
            </a:extLst>
          </p:cNvPr>
          <p:cNvCxnSpPr>
            <a:cxnSpLocks/>
            <a:stCxn id="44" idx="2"/>
            <a:endCxn id="25" idx="3"/>
          </p:cNvCxnSpPr>
          <p:nvPr/>
        </p:nvCxnSpPr>
        <p:spPr>
          <a:xfrm flipH="1">
            <a:off x="9179886" y="2908728"/>
            <a:ext cx="2211403" cy="1694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9788188-809A-FF45-FC4E-991B845E5FA2}"/>
              </a:ext>
            </a:extLst>
          </p:cNvPr>
          <p:cNvSpPr/>
          <p:nvPr/>
        </p:nvSpPr>
        <p:spPr>
          <a:xfrm>
            <a:off x="84511" y="4516508"/>
            <a:ext cx="476431" cy="177305"/>
          </a:xfrm>
          <a:prstGeom prst="rect">
            <a:avLst/>
          </a:prstGeom>
          <a:noFill/>
          <a:ln w="19050">
            <a:solidFill>
              <a:srgbClr val="99FF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C18A6C9-DFA1-C05D-0C27-108701359933}"/>
              </a:ext>
            </a:extLst>
          </p:cNvPr>
          <p:cNvSpPr/>
          <p:nvPr/>
        </p:nvSpPr>
        <p:spPr>
          <a:xfrm>
            <a:off x="175169" y="4693814"/>
            <a:ext cx="707927" cy="152074"/>
          </a:xfrm>
          <a:prstGeom prst="rect">
            <a:avLst/>
          </a:prstGeom>
          <a:noFill/>
          <a:ln w="19050">
            <a:solidFill>
              <a:srgbClr val="99FF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A657122-4CBA-A83C-E4E5-DF72533DFC66}"/>
              </a:ext>
            </a:extLst>
          </p:cNvPr>
          <p:cNvSpPr/>
          <p:nvPr/>
        </p:nvSpPr>
        <p:spPr>
          <a:xfrm>
            <a:off x="2625929" y="3691560"/>
            <a:ext cx="1753908" cy="288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spec.ports</a:t>
            </a:r>
            <a:r>
              <a:rPr lang="en-US" sz="1200" dirty="0"/>
              <a:t>[0].</a:t>
            </a:r>
            <a:r>
              <a:rPr lang="en-US" sz="1200" dirty="0" err="1"/>
              <a:t>targetPort</a:t>
            </a:r>
            <a:endParaRPr lang="en-US" sz="12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73D6CC7-7FA8-2A5B-522C-07043D8E5961}"/>
              </a:ext>
            </a:extLst>
          </p:cNvPr>
          <p:cNvCxnSpPr>
            <a:cxnSpLocks/>
            <a:stCxn id="50" idx="2"/>
            <a:endCxn id="10" idx="1"/>
          </p:cNvCxnSpPr>
          <p:nvPr/>
        </p:nvCxnSpPr>
        <p:spPr>
          <a:xfrm>
            <a:off x="3502883" y="3979812"/>
            <a:ext cx="1106078" cy="45704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B1EFB1D2-2FCE-A914-658F-28DFB456B349}"/>
              </a:ext>
            </a:extLst>
          </p:cNvPr>
          <p:cNvSpPr/>
          <p:nvPr/>
        </p:nvSpPr>
        <p:spPr>
          <a:xfrm>
            <a:off x="175170" y="5016433"/>
            <a:ext cx="899598" cy="152074"/>
          </a:xfrm>
          <a:prstGeom prst="rect">
            <a:avLst/>
          </a:prstGeom>
          <a:noFill/>
          <a:ln w="19050">
            <a:solidFill>
              <a:srgbClr val="99FF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0489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75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45"/>
                            </p:stCondLst>
                            <p:childTnLst>
                              <p:par>
                                <p:cTn id="30" presetID="47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90"/>
                            </p:stCondLst>
                            <p:childTnLst>
                              <p:par>
                                <p:cTn id="46" presetID="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2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9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9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9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29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1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5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000"/>
                            </p:stCondLst>
                            <p:childTnLst>
                              <p:par>
                                <p:cTn id="156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500"/>
                            </p:stCondLst>
                            <p:childTnLst>
                              <p:par>
                                <p:cTn id="20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3500"/>
                            </p:stCondLst>
                            <p:childTnLst>
                              <p:par>
                                <p:cTn id="20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500"/>
                            </p:stCondLst>
                            <p:childTnLst>
                              <p:par>
                                <p:cTn id="2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3500"/>
                            </p:stCondLst>
                            <p:childTnLst>
                              <p:par>
                                <p:cTn id="2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00"/>
                            </p:stCondLst>
                            <p:childTnLst>
                              <p:par>
                                <p:cTn id="2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00"/>
                            </p:stCondLst>
                            <p:childTnLst>
                              <p:par>
                                <p:cTn id="2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000"/>
                            </p:stCondLst>
                            <p:childTnLst>
                              <p:par>
                                <p:cTn id="275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3000"/>
                            </p:stCondLst>
                            <p:childTnLst>
                              <p:par>
                                <p:cTn id="2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  <p:bldP spid="4" grpId="0" animBg="1"/>
      <p:bldP spid="5" grpId="0" animBg="1"/>
      <p:bldP spid="24" grpId="0" animBg="1"/>
      <p:bldP spid="25" grpId="0" animBg="1"/>
      <p:bldP spid="27" grpId="0" animBg="1"/>
      <p:bldP spid="30" grpId="0"/>
      <p:bldP spid="31" grpId="0"/>
      <p:bldP spid="32" grpId="0" animBg="1"/>
      <p:bldP spid="33" grpId="0" animBg="1"/>
      <p:bldP spid="42" grpId="0" animBg="1"/>
      <p:bldP spid="43" grpId="0" animBg="1"/>
      <p:bldP spid="43" grpId="1" animBg="1"/>
      <p:bldP spid="44" grpId="0" animBg="1"/>
      <p:bldP spid="48" grpId="0" animBg="1"/>
      <p:bldP spid="48" grpId="1" animBg="1"/>
      <p:bldP spid="48" grpId="2" animBg="1"/>
      <p:bldP spid="49" grpId="0" animBg="1"/>
      <p:bldP spid="49" grpId="1" animBg="1"/>
      <p:bldP spid="50" grpId="0" animBg="1"/>
      <p:bldP spid="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02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 err="1"/>
                <a:t>nodePort</a:t>
              </a:r>
              <a:endParaRPr lang="en-US" sz="5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0313966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D5E0A-F6D5-50D3-B9D5-0D4F15087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" y="1360113"/>
            <a:ext cx="4498571" cy="540705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cat &lt;&lt;EOF&gt;&gt; nginx-deployment-</a:t>
            </a:r>
            <a:r>
              <a:rPr lang="en-US" sz="5600" dirty="0" err="1">
                <a:solidFill>
                  <a:schemeClr val="bg1"/>
                </a:solidFill>
              </a:rPr>
              <a:t>cka</a:t>
            </a:r>
            <a:r>
              <a:rPr lang="en-US" sz="5600" dirty="0">
                <a:solidFill>
                  <a:schemeClr val="bg1"/>
                </a:solidFill>
              </a:rPr>
              <a:t>-</a:t>
            </a:r>
            <a:r>
              <a:rPr lang="en-US" sz="5600" dirty="0" err="1">
                <a:solidFill>
                  <a:schemeClr val="bg1"/>
                </a:solidFill>
              </a:rPr>
              <a:t>nodeport.yaml</a:t>
            </a:r>
            <a:endParaRPr lang="en-US" sz="5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apiVersion: v1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kind: Service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metadata: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  name: nginx-deployment-</a:t>
            </a:r>
            <a:r>
              <a:rPr lang="en-US" sz="5600" dirty="0" err="1">
                <a:solidFill>
                  <a:schemeClr val="bg1"/>
                </a:solidFill>
              </a:rPr>
              <a:t>cka</a:t>
            </a:r>
            <a:r>
              <a:rPr lang="en-US" sz="5600" dirty="0">
                <a:solidFill>
                  <a:schemeClr val="bg1"/>
                </a:solidFill>
              </a:rPr>
              <a:t>-</a:t>
            </a:r>
            <a:r>
              <a:rPr lang="en-US" sz="5600" dirty="0" err="1">
                <a:solidFill>
                  <a:schemeClr val="bg1"/>
                </a:solidFill>
              </a:rPr>
              <a:t>nodeport</a:t>
            </a:r>
            <a:endParaRPr lang="en-US" sz="5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spec: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  selector: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    app: devops-wala.com-</a:t>
            </a:r>
            <a:r>
              <a:rPr lang="en-US" sz="5600" dirty="0" err="1">
                <a:solidFill>
                  <a:schemeClr val="bg1"/>
                </a:solidFill>
              </a:rPr>
              <a:t>cka</a:t>
            </a:r>
            <a:endParaRPr lang="en-US" sz="5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  type: </a:t>
            </a:r>
            <a:r>
              <a:rPr lang="en-US" sz="5600" dirty="0" err="1">
                <a:solidFill>
                  <a:schemeClr val="bg1"/>
                </a:solidFill>
              </a:rPr>
              <a:t>NodePort</a:t>
            </a:r>
            <a:endParaRPr lang="en-US" sz="5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  ports: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  - port: 8080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    protocol: TCP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    </a:t>
            </a:r>
            <a:r>
              <a:rPr lang="en-US" sz="5600" dirty="0" err="1">
                <a:solidFill>
                  <a:schemeClr val="bg1"/>
                </a:solidFill>
              </a:rPr>
              <a:t>targetPort</a:t>
            </a:r>
            <a:r>
              <a:rPr lang="en-US" sz="5600" dirty="0">
                <a:solidFill>
                  <a:schemeClr val="bg1"/>
                </a:solidFill>
              </a:rPr>
              <a:t>: 80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    </a:t>
            </a:r>
            <a:r>
              <a:rPr lang="en-US" sz="5600" dirty="0" err="1">
                <a:solidFill>
                  <a:schemeClr val="bg1"/>
                </a:solidFill>
              </a:rPr>
              <a:t>nodePort</a:t>
            </a:r>
            <a:r>
              <a:rPr lang="en-US" sz="5600" dirty="0">
                <a:solidFill>
                  <a:schemeClr val="bg1"/>
                </a:solidFill>
              </a:rPr>
              <a:t>: 31001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bg1"/>
                </a:solidFill>
              </a:rPr>
              <a:t>EOF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5500" dirty="0">
                <a:solidFill>
                  <a:schemeClr val="bg1"/>
                </a:solidFill>
              </a:rPr>
              <a:t>kubectl apply -f nginx-deployment-</a:t>
            </a:r>
            <a:r>
              <a:rPr lang="en-US" sz="5500" dirty="0" err="1">
                <a:solidFill>
                  <a:schemeClr val="bg1"/>
                </a:solidFill>
              </a:rPr>
              <a:t>cka</a:t>
            </a:r>
            <a:r>
              <a:rPr lang="en-US" sz="5500" dirty="0">
                <a:solidFill>
                  <a:schemeClr val="bg1"/>
                </a:solidFill>
              </a:rPr>
              <a:t>-</a:t>
            </a:r>
            <a:r>
              <a:rPr lang="en-US" sz="5500" dirty="0" err="1">
                <a:solidFill>
                  <a:schemeClr val="bg1"/>
                </a:solidFill>
              </a:rPr>
              <a:t>nodeport.yaml</a:t>
            </a:r>
            <a:endParaRPr lang="en-US" sz="55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E02369-8B08-8863-E83B-35683729A11F}"/>
              </a:ext>
            </a:extLst>
          </p:cNvPr>
          <p:cNvSpPr/>
          <p:nvPr/>
        </p:nvSpPr>
        <p:spPr>
          <a:xfrm>
            <a:off x="257695" y="2415829"/>
            <a:ext cx="3192087" cy="31905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842C6E-EF58-DEBA-269A-8C6E90B622A9}"/>
              </a:ext>
            </a:extLst>
          </p:cNvPr>
          <p:cNvSpPr/>
          <p:nvPr/>
        </p:nvSpPr>
        <p:spPr>
          <a:xfrm>
            <a:off x="231373" y="2727758"/>
            <a:ext cx="583276" cy="31905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8E9F3-0ABF-BA80-AA00-5574D9E8B039}"/>
              </a:ext>
            </a:extLst>
          </p:cNvPr>
          <p:cNvSpPr/>
          <p:nvPr/>
        </p:nvSpPr>
        <p:spPr>
          <a:xfrm>
            <a:off x="257695" y="3517066"/>
            <a:ext cx="1313410" cy="31905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139C70-4452-1F43-3C31-9D49EBEFB6A6}"/>
              </a:ext>
            </a:extLst>
          </p:cNvPr>
          <p:cNvSpPr/>
          <p:nvPr/>
        </p:nvSpPr>
        <p:spPr>
          <a:xfrm>
            <a:off x="392083" y="4904891"/>
            <a:ext cx="1313410" cy="31905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396054-EBD7-C50E-FD3C-3D9710C9FE5A}"/>
              </a:ext>
            </a:extLst>
          </p:cNvPr>
          <p:cNvSpPr/>
          <p:nvPr/>
        </p:nvSpPr>
        <p:spPr>
          <a:xfrm>
            <a:off x="392083" y="3205137"/>
            <a:ext cx="2101735" cy="31905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DA7277-EEAA-AE17-22AD-D9C51892C2B5}"/>
              </a:ext>
            </a:extLst>
          </p:cNvPr>
          <p:cNvSpPr/>
          <p:nvPr/>
        </p:nvSpPr>
        <p:spPr>
          <a:xfrm>
            <a:off x="6022300" y="332678"/>
            <a:ext cx="3212123" cy="64344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apps/v1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Deployment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labels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app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devops-wala.com-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cka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400" b="1" dirty="0">
                <a:solidFill>
                  <a:srgbClr val="E5E5E5"/>
                </a:solidFill>
                <a:highlight>
                  <a:srgbClr val="0000FF"/>
                </a:highlight>
                <a:latin typeface="D"/>
              </a:rPr>
              <a:t>devops-wala.com-</a:t>
            </a:r>
            <a:r>
              <a:rPr lang="en-US" sz="1400" b="1" dirty="0" err="1">
                <a:solidFill>
                  <a:srgbClr val="E5E5E5"/>
                </a:solidFill>
                <a:highlight>
                  <a:srgbClr val="0000FF"/>
                </a:highlight>
                <a:latin typeface="D"/>
              </a:rPr>
              <a:t>cka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00CDCD"/>
                </a:solidFill>
                <a:latin typeface="D"/>
              </a:rPr>
              <a:t>spec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replicas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400" dirty="0">
                <a:solidFill>
                  <a:srgbClr val="BB0000"/>
                </a:solidFill>
                <a:highlight>
                  <a:srgbClr val="FFFF00"/>
                </a:highlight>
                <a:latin typeface="D"/>
              </a:rPr>
              <a:t>2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selector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matchLabels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app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devops-wala.com-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cka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strategy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{}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template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labels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app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devops-wala.com-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cka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spec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containers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devops-wala-cka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image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nginx</a:t>
            </a:r>
          </a:p>
          <a:p>
            <a:r>
              <a:rPr lang="en-US" sz="14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ports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</a:p>
          <a:p>
            <a:r>
              <a:rPr lang="en-US" sz="1400" dirty="0">
                <a:solidFill>
                  <a:srgbClr val="E5E5E5"/>
                </a:solidFill>
                <a:latin typeface="D"/>
              </a:rPr>
              <a:t>         - </a:t>
            </a:r>
            <a:r>
              <a:rPr lang="en-US" sz="1400" dirty="0" err="1">
                <a:solidFill>
                  <a:srgbClr val="00CDCD"/>
                </a:solidFill>
                <a:latin typeface="D"/>
              </a:rPr>
              <a:t>containerPort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80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volumeMounts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cka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-page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    </a:t>
            </a:r>
            <a:r>
              <a:rPr lang="en-US" sz="1400" dirty="0" err="1">
                <a:solidFill>
                  <a:srgbClr val="00CDCD"/>
                </a:solidFill>
                <a:latin typeface="D"/>
              </a:rPr>
              <a:t>mountPath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/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usr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/share/nginx/html/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volumes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1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cka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-page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configMap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1400" dirty="0">
                <a:solidFill>
                  <a:srgbClr val="A0F919"/>
                </a:solidFill>
                <a:latin typeface="D"/>
              </a:rPr>
            </a:br>
            <a:r>
              <a:rPr lang="en-US" sz="1400" dirty="0">
                <a:solidFill>
                  <a:srgbClr val="E5E5E5"/>
                </a:solidFill>
                <a:latin typeface="D"/>
              </a:rPr>
              <a:t>          </a:t>
            </a:r>
            <a:r>
              <a:rPr lang="en-US" sz="1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1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1400" dirty="0" err="1">
                <a:solidFill>
                  <a:srgbClr val="E5E5E5"/>
                </a:solidFill>
                <a:latin typeface="D"/>
              </a:rPr>
              <a:t>cka</a:t>
            </a:r>
            <a:r>
              <a:rPr lang="en-US" sz="1400" dirty="0">
                <a:solidFill>
                  <a:srgbClr val="E5E5E5"/>
                </a:solidFill>
                <a:latin typeface="D"/>
              </a:rPr>
              <a:t>-page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D9D7BA-4DBF-9CE7-1F49-E8BDC739C45B}"/>
              </a:ext>
            </a:extLst>
          </p:cNvPr>
          <p:cNvSpPr/>
          <p:nvPr/>
        </p:nvSpPr>
        <p:spPr>
          <a:xfrm>
            <a:off x="6357945" y="3634917"/>
            <a:ext cx="2101735" cy="26006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05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2466F93-0378-8D1C-3D69-B8D976CBA8C0}"/>
              </a:ext>
            </a:extLst>
          </p:cNvPr>
          <p:cNvSpPr/>
          <p:nvPr/>
        </p:nvSpPr>
        <p:spPr>
          <a:xfrm>
            <a:off x="5508942" y="1918607"/>
            <a:ext cx="6557482" cy="429905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B0897-8B1F-8367-6E10-5F843AEBB9F3}"/>
              </a:ext>
            </a:extLst>
          </p:cNvPr>
          <p:cNvSpPr txBox="1"/>
          <p:nvPr/>
        </p:nvSpPr>
        <p:spPr>
          <a:xfrm>
            <a:off x="26245" y="942586"/>
            <a:ext cx="7641387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service nginx-deployment-</a:t>
            </a:r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cka</a:t>
            </a:r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nodeport</a:t>
            </a:r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yaml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apiVersion: v1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kind: Service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annotations: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kubectl.kubernetes.io/last-applied-configuration: |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{"apiVersion":"v1","kind":"Service","metadata":{"annotations":{},"name":"</a:t>
            </a:r>
            <a:r>
              <a:rPr lang="en-US" sz="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</a:t>
            </a:r>
            <a:r>
              <a:rPr lang="en-US" sz="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nx-deployment-cka-nodeport","namespace":"default"},"spec":{"ports":[{"nodePort":31001,"port":8080,"protocol":"TCP","targetPort":80}],"selector":{"app":"devops-wala.com-cka"},"type":"NodePort"}}</a:t>
            </a:r>
          </a:p>
          <a:p>
            <a:r>
              <a:rPr lang="en-US" sz="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creationTimestamp</a:t>
            </a:r>
            <a:r>
              <a:rPr lang="en-US" sz="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"2024-04-14T06:01:47Z"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name: nginx-deployment-</a:t>
            </a:r>
            <a:r>
              <a:rPr lang="en-US" sz="1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cka</a:t>
            </a: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nodeport</a:t>
            </a:r>
            <a:endParaRPr lang="en-US" sz="1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namespace: default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resourceVersion</a:t>
            </a: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"281624"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uid</a:t>
            </a: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75921dbc-c2c7-41d4-9b37-80b3de50f8bd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clusterIP</a:t>
            </a: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10.99.58.32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clusterIPs</a:t>
            </a: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- 10.99.58.32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externalTrafficPolicy</a:t>
            </a: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Cluster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internalTrafficPolicy</a:t>
            </a: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Cluster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ipFamilies</a:t>
            </a: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 IPv4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ipFamilyPolicy</a:t>
            </a: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SingleStack</a:t>
            </a:r>
            <a:endParaRPr lang="en-US" sz="1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ports: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US" sz="1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nodePort</a:t>
            </a: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31001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port: 8080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protocol: TCP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targetPort</a:t>
            </a: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80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selector: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app: devops-wala.com-</a:t>
            </a:r>
            <a:r>
              <a:rPr lang="en-US" sz="1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cka</a:t>
            </a:r>
            <a:endParaRPr lang="en-US" sz="1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sessionAffinity</a:t>
            </a: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None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type: </a:t>
            </a:r>
            <a:r>
              <a:rPr lang="en-US" sz="1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NodePort</a:t>
            </a:r>
            <a:endParaRPr lang="en-US" sz="1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loadBalancer</a:t>
            </a: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{}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E0714F-4C11-F71D-E88D-E4B94E2BB28B}"/>
              </a:ext>
            </a:extLst>
          </p:cNvPr>
          <p:cNvSpPr/>
          <p:nvPr/>
        </p:nvSpPr>
        <p:spPr>
          <a:xfrm>
            <a:off x="5990059" y="1992086"/>
            <a:ext cx="2231289" cy="3739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FCA491-A864-B6F3-D47A-98EF8FF68F21}"/>
              </a:ext>
            </a:extLst>
          </p:cNvPr>
          <p:cNvSpPr/>
          <p:nvPr/>
        </p:nvSpPr>
        <p:spPr>
          <a:xfrm>
            <a:off x="9629436" y="1992086"/>
            <a:ext cx="2231289" cy="3724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4EDED7-CF9D-1484-BE70-AE276647E6B0}"/>
              </a:ext>
            </a:extLst>
          </p:cNvPr>
          <p:cNvSpPr/>
          <p:nvPr/>
        </p:nvSpPr>
        <p:spPr>
          <a:xfrm>
            <a:off x="6315209" y="2695757"/>
            <a:ext cx="4572677" cy="857405"/>
          </a:xfrm>
          <a:prstGeom prst="rect">
            <a:avLst/>
          </a:prstGeom>
          <a:solidFill>
            <a:srgbClr val="99FF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cluster IP Service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CBD46B-E251-5816-267F-6C559CCBC6B6}"/>
              </a:ext>
            </a:extLst>
          </p:cNvPr>
          <p:cNvGrpSpPr/>
          <p:nvPr/>
        </p:nvGrpSpPr>
        <p:grpSpPr>
          <a:xfrm>
            <a:off x="6241967" y="4278081"/>
            <a:ext cx="832731" cy="1017342"/>
            <a:chOff x="1555261" y="4213958"/>
            <a:chExt cx="1219200" cy="11811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2A3E64-36F6-45F0-9120-55834F07A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5261" y="4213958"/>
              <a:ext cx="1219200" cy="1181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AC1828-241F-8AAB-A7F9-8BA9F3FB0F50}"/>
                </a:ext>
              </a:extLst>
            </p:cNvPr>
            <p:cNvSpPr txBox="1"/>
            <p:nvPr/>
          </p:nvSpPr>
          <p:spPr>
            <a:xfrm>
              <a:off x="1985106" y="4267488"/>
              <a:ext cx="398585" cy="232257"/>
            </a:xfrm>
            <a:prstGeom prst="rect">
              <a:avLst/>
            </a:prstGeom>
            <a:solidFill>
              <a:srgbClr val="DCDC24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F424A7-4CB0-83E0-265F-8CFF720342CF}"/>
                </a:ext>
              </a:extLst>
            </p:cNvPr>
            <p:cNvSpPr txBox="1"/>
            <p:nvPr/>
          </p:nvSpPr>
          <p:spPr>
            <a:xfrm>
              <a:off x="1649044" y="4510861"/>
              <a:ext cx="1125416" cy="232257"/>
            </a:xfrm>
            <a:prstGeom prst="rect">
              <a:avLst/>
            </a:prstGeom>
            <a:solidFill>
              <a:srgbClr val="DCDC24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172.16.133.181</a:t>
              </a:r>
              <a:endParaRPr lang="en-US" sz="600" b="1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8D1004E-0420-1E75-62F8-81571D42FDAC}"/>
              </a:ext>
            </a:extLst>
          </p:cNvPr>
          <p:cNvGrpSpPr/>
          <p:nvPr/>
        </p:nvGrpSpPr>
        <p:grpSpPr>
          <a:xfrm>
            <a:off x="10338358" y="4171595"/>
            <a:ext cx="832731" cy="1017342"/>
            <a:chOff x="6928339" y="4108450"/>
            <a:chExt cx="1219200" cy="11811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4AA25A-32E3-35A7-7216-D570598F0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8339" y="4108450"/>
              <a:ext cx="1219200" cy="11811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FAFC3A-20BB-EEE3-F391-C1118E011C89}"/>
                </a:ext>
              </a:extLst>
            </p:cNvPr>
            <p:cNvSpPr txBox="1"/>
            <p:nvPr/>
          </p:nvSpPr>
          <p:spPr>
            <a:xfrm>
              <a:off x="6992942" y="4381925"/>
              <a:ext cx="1070707" cy="232257"/>
            </a:xfrm>
            <a:prstGeom prst="rect">
              <a:avLst/>
            </a:prstGeom>
            <a:solidFill>
              <a:srgbClr val="DCDC24"/>
            </a:solidFill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172.16.14.114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5F4C2E-C372-DA5A-599F-5329147550CD}"/>
                </a:ext>
              </a:extLst>
            </p:cNvPr>
            <p:cNvSpPr txBox="1"/>
            <p:nvPr/>
          </p:nvSpPr>
          <p:spPr>
            <a:xfrm>
              <a:off x="7370792" y="4120315"/>
              <a:ext cx="450563" cy="267988"/>
            </a:xfrm>
            <a:prstGeom prst="rect">
              <a:avLst/>
            </a:prstGeom>
            <a:solidFill>
              <a:srgbClr val="DCDC24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80</a:t>
              </a:r>
              <a:endParaRPr lang="en-US" sz="1050" b="1" dirty="0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4E5156-2357-CCDD-A39F-41F7841D9AC7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6658333" y="3547684"/>
            <a:ext cx="0" cy="7303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EB337C-6FA6-9725-681D-175BE97F6BE2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0745080" y="3547684"/>
            <a:ext cx="9644" cy="6239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3D5EC4-5934-4B65-DE85-DAE725CD48DE}"/>
              </a:ext>
            </a:extLst>
          </p:cNvPr>
          <p:cNvSpPr txBox="1"/>
          <p:nvPr/>
        </p:nvSpPr>
        <p:spPr>
          <a:xfrm>
            <a:off x="8316602" y="2936647"/>
            <a:ext cx="942159" cy="276999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10.99.58.32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886019-BA4A-257B-6BFE-5E6075D60889}"/>
              </a:ext>
            </a:extLst>
          </p:cNvPr>
          <p:cNvSpPr txBox="1"/>
          <p:nvPr/>
        </p:nvSpPr>
        <p:spPr>
          <a:xfrm>
            <a:off x="8546498" y="2695757"/>
            <a:ext cx="446722" cy="246221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8080</a:t>
            </a:r>
            <a:endParaRPr 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4DD9CA-C944-F60A-ED3E-6FB51B14A3BC}"/>
              </a:ext>
            </a:extLst>
          </p:cNvPr>
          <p:cNvSpPr txBox="1"/>
          <p:nvPr/>
        </p:nvSpPr>
        <p:spPr>
          <a:xfrm>
            <a:off x="8072055" y="5940658"/>
            <a:ext cx="1431255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Kubernetes Cluster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1531C-2D6A-809F-F2E4-A9E3D4F12500}"/>
              </a:ext>
            </a:extLst>
          </p:cNvPr>
          <p:cNvSpPr txBox="1"/>
          <p:nvPr/>
        </p:nvSpPr>
        <p:spPr>
          <a:xfrm>
            <a:off x="6650164" y="5432633"/>
            <a:ext cx="109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Workernode1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22276-3D1D-A93C-94EB-1590F1731560}"/>
              </a:ext>
            </a:extLst>
          </p:cNvPr>
          <p:cNvSpPr txBox="1"/>
          <p:nvPr/>
        </p:nvSpPr>
        <p:spPr>
          <a:xfrm>
            <a:off x="10282541" y="5339705"/>
            <a:ext cx="109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Workernode2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13870F-5486-EEA2-08A9-C216408F13F4}"/>
              </a:ext>
            </a:extLst>
          </p:cNvPr>
          <p:cNvSpPr/>
          <p:nvPr/>
        </p:nvSpPr>
        <p:spPr>
          <a:xfrm>
            <a:off x="10238917" y="2968404"/>
            <a:ext cx="880338" cy="288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err="1">
                <a:solidFill>
                  <a:schemeClr val="tx1"/>
                </a:solidFill>
              </a:rPr>
              <a:t>spec.clusterIP</a:t>
            </a:r>
            <a:endParaRPr lang="en-US" sz="900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25640C-1A3D-71E1-61A4-E12D499E9135}"/>
              </a:ext>
            </a:extLst>
          </p:cNvPr>
          <p:cNvCxnSpPr>
            <a:cxnSpLocks/>
            <a:stCxn id="20" idx="1"/>
            <a:endCxn id="15" idx="3"/>
          </p:cNvCxnSpPr>
          <p:nvPr/>
        </p:nvCxnSpPr>
        <p:spPr>
          <a:xfrm flipH="1" flipV="1">
            <a:off x="9258761" y="3075147"/>
            <a:ext cx="980156" cy="373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3BFB01-BD99-991B-81B2-205868FFA7B1}"/>
              </a:ext>
            </a:extLst>
          </p:cNvPr>
          <p:cNvCxnSpPr>
            <a:cxnSpLocks/>
            <a:stCxn id="29" idx="1"/>
            <a:endCxn id="16" idx="3"/>
          </p:cNvCxnSpPr>
          <p:nvPr/>
        </p:nvCxnSpPr>
        <p:spPr>
          <a:xfrm flipH="1">
            <a:off x="8993220" y="2813242"/>
            <a:ext cx="1245697" cy="5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D15CC2D-9B89-4BE6-EE77-D5B867A55FE7}"/>
              </a:ext>
            </a:extLst>
          </p:cNvPr>
          <p:cNvSpPr/>
          <p:nvPr/>
        </p:nvSpPr>
        <p:spPr>
          <a:xfrm>
            <a:off x="4773527" y="3691560"/>
            <a:ext cx="1197943" cy="288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spec.ports</a:t>
            </a:r>
            <a:r>
              <a:rPr lang="en-US" sz="800" dirty="0"/>
              <a:t>[0].</a:t>
            </a:r>
            <a:r>
              <a:rPr lang="en-US" sz="800" dirty="0" err="1"/>
              <a:t>targetPort</a:t>
            </a:r>
            <a:endParaRPr lang="en-US" sz="8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525E68-62C2-8DC1-EF49-00CDE440032F}"/>
              </a:ext>
            </a:extLst>
          </p:cNvPr>
          <p:cNvCxnSpPr>
            <a:cxnSpLocks/>
            <a:stCxn id="23" idx="2"/>
            <a:endCxn id="7" idx="1"/>
          </p:cNvCxnSpPr>
          <p:nvPr/>
        </p:nvCxnSpPr>
        <p:spPr>
          <a:xfrm>
            <a:off x="5372499" y="3979812"/>
            <a:ext cx="1163058" cy="44440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981546B-4D47-AD09-2264-BF63159050FF}"/>
              </a:ext>
            </a:extLst>
          </p:cNvPr>
          <p:cNvSpPr/>
          <p:nvPr/>
        </p:nvSpPr>
        <p:spPr>
          <a:xfrm>
            <a:off x="10238917" y="2669116"/>
            <a:ext cx="1069017" cy="288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err="1">
                <a:solidFill>
                  <a:schemeClr val="tx1"/>
                </a:solidFill>
              </a:rPr>
              <a:t>spec.ports</a:t>
            </a:r>
            <a:r>
              <a:rPr lang="en-US" sz="900" b="1" dirty="0">
                <a:solidFill>
                  <a:schemeClr val="tx1"/>
                </a:solidFill>
              </a:rPr>
              <a:t>[0].port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77E156-6EC6-1937-643A-9F96A4A24282}"/>
              </a:ext>
            </a:extLst>
          </p:cNvPr>
          <p:cNvSpPr/>
          <p:nvPr/>
        </p:nvSpPr>
        <p:spPr>
          <a:xfrm>
            <a:off x="26246" y="40848"/>
            <a:ext cx="10861640" cy="868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service nginx-deployment-</a:t>
            </a:r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cka</a:t>
            </a:r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6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nodeport</a:t>
            </a:r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  TYPE       CLUSTER-IP    EXTERNAL-IP   PORT(S)            AGE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nginx-deployment-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cka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nodeport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NodePort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10.99.58.32   &lt;none&gt;        8080:31001/TCP     47s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676BB3-F499-DABC-8D65-6222F785C9E0}"/>
              </a:ext>
            </a:extLst>
          </p:cNvPr>
          <p:cNvSpPr txBox="1"/>
          <p:nvPr/>
        </p:nvSpPr>
        <p:spPr>
          <a:xfrm>
            <a:off x="6577637" y="2210175"/>
            <a:ext cx="1056132" cy="276999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192.168.1.32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AD0371-361D-A037-16D8-3E517C95AAB8}"/>
              </a:ext>
            </a:extLst>
          </p:cNvPr>
          <p:cNvSpPr txBox="1"/>
          <p:nvPr/>
        </p:nvSpPr>
        <p:spPr>
          <a:xfrm>
            <a:off x="6797241" y="1992086"/>
            <a:ext cx="550616" cy="246221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31001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E7EEE50-38D5-BA82-F0B6-53B4A8A580BB}"/>
              </a:ext>
            </a:extLst>
          </p:cNvPr>
          <p:cNvSpPr txBox="1"/>
          <p:nvPr/>
        </p:nvSpPr>
        <p:spPr>
          <a:xfrm>
            <a:off x="10251802" y="2198639"/>
            <a:ext cx="1056132" cy="276999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192.168.1.33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86552F5-7E71-84E3-BC93-5676A59C918F}"/>
              </a:ext>
            </a:extLst>
          </p:cNvPr>
          <p:cNvSpPr txBox="1"/>
          <p:nvPr/>
        </p:nvSpPr>
        <p:spPr>
          <a:xfrm>
            <a:off x="10471406" y="1980550"/>
            <a:ext cx="550616" cy="246221"/>
          </a:xfrm>
          <a:prstGeom prst="rect">
            <a:avLst/>
          </a:prstGeom>
          <a:solidFill>
            <a:srgbClr val="DCDC2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31001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2828910-B907-B0AB-8682-5C56C4E94B01}"/>
              </a:ext>
            </a:extLst>
          </p:cNvPr>
          <p:cNvSpPr/>
          <p:nvPr/>
        </p:nvSpPr>
        <p:spPr>
          <a:xfrm>
            <a:off x="4560058" y="1826944"/>
            <a:ext cx="1069017" cy="288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err="1">
                <a:solidFill>
                  <a:schemeClr val="bg1"/>
                </a:solidFill>
              </a:rPr>
              <a:t>spec.ports</a:t>
            </a:r>
            <a:r>
              <a:rPr lang="en-US" sz="900" b="1" dirty="0">
                <a:solidFill>
                  <a:schemeClr val="bg1"/>
                </a:solidFill>
              </a:rPr>
              <a:t>[0].port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189D9F-5EBC-FDBB-7BFD-3C090E138BAF}"/>
              </a:ext>
            </a:extLst>
          </p:cNvPr>
          <p:cNvSpPr/>
          <p:nvPr/>
        </p:nvSpPr>
        <p:spPr>
          <a:xfrm>
            <a:off x="47277" y="2776846"/>
            <a:ext cx="499730" cy="159801"/>
          </a:xfrm>
          <a:prstGeom prst="rect">
            <a:avLst/>
          </a:prstGeom>
          <a:noFill/>
          <a:ln w="19050">
            <a:solidFill>
              <a:srgbClr val="99FF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A0EA5FA-B27D-47E2-6281-B370A8B46385}"/>
              </a:ext>
            </a:extLst>
          </p:cNvPr>
          <p:cNvSpPr/>
          <p:nvPr/>
        </p:nvSpPr>
        <p:spPr>
          <a:xfrm>
            <a:off x="223303" y="4148542"/>
            <a:ext cx="499730" cy="159801"/>
          </a:xfrm>
          <a:prstGeom prst="rect">
            <a:avLst/>
          </a:prstGeom>
          <a:noFill/>
          <a:ln w="19050">
            <a:solidFill>
              <a:srgbClr val="99FF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8E0F7DA-EE38-FE61-DE77-CB3E7B88323A}"/>
              </a:ext>
            </a:extLst>
          </p:cNvPr>
          <p:cNvSpPr/>
          <p:nvPr/>
        </p:nvSpPr>
        <p:spPr>
          <a:xfrm>
            <a:off x="234952" y="4293456"/>
            <a:ext cx="1347658" cy="159801"/>
          </a:xfrm>
          <a:prstGeom prst="rect">
            <a:avLst/>
          </a:prstGeom>
          <a:noFill/>
          <a:ln w="19050">
            <a:solidFill>
              <a:srgbClr val="99FF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55EEE71-3A39-5F97-E13B-735FB72A0DED}"/>
              </a:ext>
            </a:extLst>
          </p:cNvPr>
          <p:cNvCxnSpPr>
            <a:cxnSpLocks/>
            <a:stCxn id="62" idx="3"/>
            <a:endCxn id="57" idx="1"/>
          </p:cNvCxnSpPr>
          <p:nvPr/>
        </p:nvCxnSpPr>
        <p:spPr>
          <a:xfrm>
            <a:off x="5629075" y="1971070"/>
            <a:ext cx="1168166" cy="14412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7C9189D-0E02-A162-9784-D20B01FDFB5A}"/>
              </a:ext>
            </a:extLst>
          </p:cNvPr>
          <p:cNvSpPr/>
          <p:nvPr/>
        </p:nvSpPr>
        <p:spPr>
          <a:xfrm>
            <a:off x="3632662" y="407324"/>
            <a:ext cx="1140865" cy="41563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FF02CA6-6BAF-8D71-7067-FBA26996666C}"/>
              </a:ext>
            </a:extLst>
          </p:cNvPr>
          <p:cNvSpPr/>
          <p:nvPr/>
        </p:nvSpPr>
        <p:spPr>
          <a:xfrm>
            <a:off x="8303849" y="2936352"/>
            <a:ext cx="942160" cy="2713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1018CF2-42FC-A879-3095-624F547B167D}"/>
              </a:ext>
            </a:extLst>
          </p:cNvPr>
          <p:cNvSpPr/>
          <p:nvPr/>
        </p:nvSpPr>
        <p:spPr>
          <a:xfrm>
            <a:off x="4553360" y="2238307"/>
            <a:ext cx="1069017" cy="2882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Node / VM IP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3067018-80DA-BFD8-0A89-F604FA2F96EE}"/>
              </a:ext>
            </a:extLst>
          </p:cNvPr>
          <p:cNvCxnSpPr>
            <a:cxnSpLocks/>
            <a:stCxn id="71" idx="3"/>
            <a:endCxn id="56" idx="1"/>
          </p:cNvCxnSpPr>
          <p:nvPr/>
        </p:nvCxnSpPr>
        <p:spPr>
          <a:xfrm flipV="1">
            <a:off x="5622377" y="2348675"/>
            <a:ext cx="955260" cy="3375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93D642E-0961-9637-C50F-C8ED99E34576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7633769" y="2348675"/>
            <a:ext cx="1136090" cy="34116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C022458-1530-B7F7-2C88-DB7C0C755D1D}"/>
              </a:ext>
            </a:extLst>
          </p:cNvPr>
          <p:cNvCxnSpPr>
            <a:cxnSpLocks/>
            <a:stCxn id="60" idx="1"/>
            <a:endCxn id="16" idx="0"/>
          </p:cNvCxnSpPr>
          <p:nvPr/>
        </p:nvCxnSpPr>
        <p:spPr>
          <a:xfrm flipH="1">
            <a:off x="8769859" y="2337139"/>
            <a:ext cx="1481943" cy="35861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220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25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125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125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125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30"/>
                            </p:stCondLst>
                            <p:childTnLst>
                              <p:par>
                                <p:cTn id="48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2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2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2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2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2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2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2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2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2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2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2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2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2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2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2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28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8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28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28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28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28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00"/>
                            </p:stCondLst>
                            <p:childTnLst>
                              <p:par>
                                <p:cTn id="20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4000"/>
                            </p:stCondLst>
                            <p:childTnLst>
                              <p:par>
                                <p:cTn id="2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000"/>
                            </p:stCondLst>
                            <p:childTnLst>
                              <p:par>
                                <p:cTn id="2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500"/>
                            </p:stCondLst>
                            <p:childTnLst>
                              <p:par>
                                <p:cTn id="252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2500"/>
                            </p:stCondLst>
                            <p:childTnLst>
                              <p:par>
                                <p:cTn id="2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500"/>
                            </p:stCondLst>
                            <p:childTnLst>
                              <p:par>
                                <p:cTn id="2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6" grpId="0" animBg="1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9" grpId="0" animBg="1"/>
      <p:bldP spid="70" grpId="0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03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 err="1"/>
                <a:t>loadBalancer</a:t>
              </a:r>
              <a:endParaRPr lang="en-US" sz="5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6087000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07222825-62ea-40f3-96b5-5375c07996e2}" enabled="1" method="Privileged" siteId="{90c7a20a-f34b-40bf-bc48-b9253b6f5d2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5541</TotalTime>
  <Words>3453</Words>
  <Application>Microsoft Office PowerPoint</Application>
  <PresentationFormat>Widescreen</PresentationFormat>
  <Paragraphs>644</Paragraphs>
  <Slides>43</Slides>
  <Notes>41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Arial Unicode MS</vt:lpstr>
      <vt:lpstr>Calibri</vt:lpstr>
      <vt:lpstr>Calibri Light</vt:lpstr>
      <vt:lpstr>Consolas</vt:lpstr>
      <vt:lpstr>Courier New</vt:lpstr>
      <vt:lpstr>D</vt:lpstr>
      <vt:lpstr>Office Theme</vt:lpstr>
      <vt:lpstr>INGRESS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Downside of LoadBalancer services</vt:lpstr>
      <vt:lpstr>Ingress</vt:lpstr>
      <vt:lpstr>PowerPoint Presentation</vt:lpstr>
      <vt:lpstr>Ingress 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Obtaining Kubernetes Ingress SSL/TLS Certificates</vt:lpstr>
      <vt:lpstr>Generate a self-signed certificate and private key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Ingress</dc:title>
  <dc:creator>RANA Anish OBS/OINIS</dc:creator>
  <cp:lastModifiedBy>RANA Anish OBS/OINIS</cp:lastModifiedBy>
  <cp:revision>89</cp:revision>
  <dcterms:created xsi:type="dcterms:W3CDTF">2024-04-12T13:03:42Z</dcterms:created>
  <dcterms:modified xsi:type="dcterms:W3CDTF">2024-05-07T15:59:57Z</dcterms:modified>
</cp:coreProperties>
</file>